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309" r:id="rId5"/>
    <p:sldId id="494" r:id="rId6"/>
    <p:sldId id="506" r:id="rId7"/>
    <p:sldId id="535" r:id="rId8"/>
    <p:sldId id="507" r:id="rId9"/>
    <p:sldId id="537" r:id="rId10"/>
    <p:sldId id="532" r:id="rId11"/>
    <p:sldId id="533" r:id="rId12"/>
    <p:sldId id="510" r:id="rId13"/>
    <p:sldId id="534" r:id="rId14"/>
    <p:sldId id="508" r:id="rId15"/>
    <p:sldId id="509" r:id="rId16"/>
    <p:sldId id="511" r:id="rId17"/>
    <p:sldId id="520" r:id="rId18"/>
    <p:sldId id="521" r:id="rId19"/>
    <p:sldId id="512" r:id="rId20"/>
    <p:sldId id="539" r:id="rId21"/>
    <p:sldId id="513" r:id="rId22"/>
    <p:sldId id="540" r:id="rId23"/>
    <p:sldId id="515" r:id="rId24"/>
    <p:sldId id="536" r:id="rId25"/>
    <p:sldId id="531" r:id="rId26"/>
    <p:sldId id="524" r:id="rId27"/>
    <p:sldId id="541" r:id="rId28"/>
    <p:sldId id="518" r:id="rId29"/>
    <p:sldId id="525" r:id="rId30"/>
    <p:sldId id="519" r:id="rId31"/>
    <p:sldId id="543" r:id="rId32"/>
    <p:sldId id="545" r:id="rId33"/>
    <p:sldId id="522" r:id="rId34"/>
    <p:sldId id="538" r:id="rId35"/>
    <p:sldId id="550" r:id="rId36"/>
    <p:sldId id="529" r:id="rId37"/>
    <p:sldId id="549" r:id="rId38"/>
    <p:sldId id="551" r:id="rId39"/>
    <p:sldId id="552" r:id="rId40"/>
    <p:sldId id="546" r:id="rId41"/>
    <p:sldId id="548" r:id="rId42"/>
    <p:sldId id="528" r:id="rId43"/>
    <p:sldId id="530" r:id="rId4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4468">
          <p15:clr>
            <a:srgbClr val="A4A3A4"/>
          </p15:clr>
        </p15:guide>
        <p15:guide id="4" orient="horz" pos="2750">
          <p15:clr>
            <a:srgbClr val="A4A3A4"/>
          </p15:clr>
        </p15:guide>
        <p15:guide id="5" pos="50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B3"/>
    <a:srgbClr val="404040"/>
    <a:srgbClr val="FCD5B5"/>
    <a:srgbClr val="E46C0A"/>
    <a:srgbClr val="00B050"/>
    <a:srgbClr val="FD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95" autoAdjust="0"/>
    <p:restoredTop sz="71963" autoAdjust="0"/>
  </p:normalViewPr>
  <p:slideViewPr>
    <p:cSldViewPr>
      <p:cViewPr varScale="1">
        <p:scale>
          <a:sx n="62" d="100"/>
          <a:sy n="62" d="100"/>
        </p:scale>
        <p:origin x="-1816" y="-104"/>
      </p:cViewPr>
      <p:guideLst>
        <p:guide orient="horz" pos="2160"/>
        <p:guide orient="horz" pos="2750"/>
        <p:guide pos="2880"/>
        <p:guide pos="4468"/>
        <p:guide pos="50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CCB99-A321-4610-B76A-00BF60099B02}" type="datetimeFigureOut">
              <a:rPr lang="de-DE" smtClean="0"/>
              <a:pPr/>
              <a:t>25/08/20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09C6C-F139-4E18-8B0F-3D4BF954A84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665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8A5ED-68E8-44C7-B966-1E59B1A73951}" type="datetimeFigureOut">
              <a:rPr lang="de-DE" smtClean="0"/>
              <a:pPr/>
              <a:t>25/08/20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9D3BD-B07A-4F09-A306-37C74E35B29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87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9D3BD-B07A-4F09-A306-37C74E35B29B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00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CA6B-767E-D64E-B9C5-D95E95822250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5CA6B-767E-D64E-B9C5-D95E95822250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3"/>
          <p:cNvSpPr txBox="1">
            <a:spLocks/>
          </p:cNvSpPr>
          <p:nvPr userDrawn="1"/>
        </p:nvSpPr>
        <p:spPr>
          <a:xfrm>
            <a:off x="0" y="71414"/>
            <a:ext cx="91440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562074"/>
          </a:xfrm>
          <a:prstGeom prst="rect">
            <a:avLst/>
          </a:prstGeom>
        </p:spPr>
        <p:txBody>
          <a:bodyPr vert="horz"/>
          <a:lstStyle>
            <a:lvl1pPr algn="ctr">
              <a:defRPr sz="2400">
                <a:solidFill>
                  <a:srgbClr val="006AB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48958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 marL="800100" indent="-342900">
              <a:buFont typeface="Wingdings" charset="2"/>
              <a:buChar char="Ø"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48958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 marL="800100" indent="-342900">
              <a:buFont typeface="Wingdings" charset="2"/>
              <a:buChar char="Ø"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562074"/>
          </a:xfrm>
          <a:prstGeom prst="rect">
            <a:avLst/>
          </a:prstGeom>
        </p:spPr>
        <p:txBody>
          <a:bodyPr vert="horz"/>
          <a:lstStyle>
            <a:lvl1pPr algn="ctr">
              <a:defRPr sz="2400">
                <a:solidFill>
                  <a:srgbClr val="006AB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25/08/20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562074"/>
          </a:xfrm>
          <a:prstGeom prst="rect">
            <a:avLst/>
          </a:prstGeom>
        </p:spPr>
        <p:txBody>
          <a:bodyPr vert="horz"/>
          <a:lstStyle>
            <a:lvl1pPr algn="ctr">
              <a:defRPr sz="2400">
                <a:solidFill>
                  <a:srgbClr val="006AB3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7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17718" y="642918"/>
            <a:ext cx="8676000" cy="18000"/>
          </a:xfrm>
          <a:prstGeom prst="rect">
            <a:avLst/>
          </a:prstGeom>
          <a:solidFill>
            <a:srgbClr val="006AB3"/>
          </a:solidFill>
          <a:ln w="9525">
            <a:solidFill>
              <a:srgbClr val="006AB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50000"/>
              </a:spcBef>
              <a:defRPr/>
            </a:pPr>
            <a:endParaRPr lang="de-DE" sz="1200" dirty="0">
              <a:solidFill>
                <a:srgbClr val="006AB3"/>
              </a:solidFill>
            </a:endParaRPr>
          </a:p>
        </p:txBody>
      </p:sp>
      <p:sp>
        <p:nvSpPr>
          <p:cNvPr id="13" name="Rectangle 10"/>
          <p:cNvSpPr>
            <a:spLocks noChangeArrowheads="1"/>
          </p:cNvSpPr>
          <p:nvPr userDrawn="1"/>
        </p:nvSpPr>
        <p:spPr bwMode="auto">
          <a:xfrm>
            <a:off x="217718" y="6197082"/>
            <a:ext cx="8676000" cy="18000"/>
          </a:xfrm>
          <a:prstGeom prst="rect">
            <a:avLst/>
          </a:prstGeom>
          <a:solidFill>
            <a:srgbClr val="006AB3"/>
          </a:solidFill>
          <a:ln w="9525">
            <a:solidFill>
              <a:srgbClr val="006AB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50000"/>
              </a:spcBef>
              <a:defRPr/>
            </a:pPr>
            <a:endParaRPr lang="de-DE" sz="1200" dirty="0">
              <a:solidFill>
                <a:srgbClr val="006AB3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173222" y="6324464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tx2"/>
                </a:solidFill>
              </a:rPr>
              <a:t>Kathi Zarnack</a:t>
            </a:r>
            <a:endParaRPr lang="en-GB" sz="1400" dirty="0">
              <a:solidFill>
                <a:schemeClr val="tx2"/>
              </a:solidFill>
            </a:endParaRPr>
          </a:p>
        </p:txBody>
      </p:sp>
      <p:pic>
        <p:nvPicPr>
          <p:cNvPr id="2" name="Picture 1" descr="BMLS_logo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6309320"/>
            <a:ext cx="1307400" cy="548680"/>
          </a:xfrm>
          <a:prstGeom prst="rect">
            <a:avLst/>
          </a:prstGeom>
        </p:spPr>
      </p:pic>
      <p:sp>
        <p:nvSpPr>
          <p:cNvPr id="7" name="Titelplatzhalter 13"/>
          <p:cNvSpPr txBox="1">
            <a:spLocks/>
          </p:cNvSpPr>
          <p:nvPr userDrawn="1"/>
        </p:nvSpPr>
        <p:spPr>
          <a:xfrm>
            <a:off x="0" y="71414"/>
            <a:ext cx="91440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8"/>
          <p:cNvSpPr/>
          <p:nvPr/>
        </p:nvSpPr>
        <p:spPr>
          <a:xfrm>
            <a:off x="-1016" y="260648"/>
            <a:ext cx="9145016" cy="764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RBP_function_06.ai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68" y="116632"/>
            <a:ext cx="9144000" cy="6461615"/>
          </a:xfrm>
          <a:prstGeom prst="rect">
            <a:avLst/>
          </a:prstGeom>
        </p:spPr>
      </p:pic>
      <p:sp>
        <p:nvSpPr>
          <p:cNvPr id="7" name="Textfeld 2"/>
          <p:cNvSpPr txBox="1"/>
          <p:nvPr/>
        </p:nvSpPr>
        <p:spPr>
          <a:xfrm>
            <a:off x="70992" y="1970837"/>
            <a:ext cx="90730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Introduction to iCLIP data analysis</a:t>
            </a:r>
            <a:endParaRPr lang="en-US" sz="3200" b="1" dirty="0"/>
          </a:p>
        </p:txBody>
      </p:sp>
      <p:sp>
        <p:nvSpPr>
          <p:cNvPr id="8" name="Textfeld 2"/>
          <p:cNvSpPr txBox="1"/>
          <p:nvPr/>
        </p:nvSpPr>
        <p:spPr>
          <a:xfrm>
            <a:off x="971600" y="3421449"/>
            <a:ext cx="73448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Dr. Kathi Zarnack</a:t>
            </a:r>
          </a:p>
          <a:p>
            <a:pPr algn="ctr"/>
            <a:r>
              <a:rPr lang="en-GB" sz="2000" dirty="0" err="1" smtClean="0"/>
              <a:t>Buchmann</a:t>
            </a:r>
            <a:r>
              <a:rPr lang="en-GB" sz="2000" dirty="0" smtClean="0"/>
              <a:t> Institute for Molecular Life Sciences (BMLS)</a:t>
            </a:r>
          </a:p>
          <a:p>
            <a:pPr algn="ctr"/>
            <a:r>
              <a:rPr lang="en-GB" sz="2000" dirty="0" smtClean="0"/>
              <a:t>Goethe University Frankfurt, Germany</a:t>
            </a:r>
            <a:endParaRPr lang="en-GB" sz="2000" dirty="0"/>
          </a:p>
          <a:p>
            <a:pPr algn="ctr"/>
            <a:endParaRPr lang="en-GB" sz="2000" dirty="0" smtClean="0"/>
          </a:p>
          <a:p>
            <a:pPr algn="ctr"/>
            <a:r>
              <a:rPr lang="en-GB" sz="2000" dirty="0" smtClean="0"/>
              <a:t>NCCR / SIB Summer School</a:t>
            </a:r>
            <a:endParaRPr lang="en-GB" sz="2000" dirty="0"/>
          </a:p>
        </p:txBody>
      </p:sp>
      <p:sp>
        <p:nvSpPr>
          <p:cNvPr id="19" name="Rechteck 18"/>
          <p:cNvSpPr/>
          <p:nvPr/>
        </p:nvSpPr>
        <p:spPr>
          <a:xfrm>
            <a:off x="35496" y="6093296"/>
            <a:ext cx="9145016" cy="764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5813664"/>
            <a:ext cx="4427982" cy="10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3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workflow</a:t>
            </a:r>
            <a:endParaRPr lang="en-US" dirty="0"/>
          </a:p>
        </p:txBody>
      </p:sp>
      <p:pic>
        <p:nvPicPr>
          <p:cNvPr id="6" name="Picture 5" descr="Figure2_workflow_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8503319" cy="5190426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Busch et al, 2020, Methods </a:t>
            </a:r>
            <a:r>
              <a:rPr lang="hr-HR" sz="2000" smtClean="0"/>
              <a:t>178: 49-62.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499992" y="1268760"/>
            <a:ext cx="4392488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4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iCLIP read structure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71800" y="836712"/>
            <a:ext cx="6372200" cy="57571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Reads consist of cDNA fragment and barcodes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Experimental barcode &amp; UMI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Busch et al, 2020, Methods </a:t>
            </a:r>
            <a:r>
              <a:rPr lang="hr-HR" sz="2000" smtClean="0"/>
              <a:t>178: 49-62.</a:t>
            </a:r>
            <a:endParaRPr lang="en-US" sz="2000" dirty="0"/>
          </a:p>
        </p:txBody>
      </p:sp>
      <p:pic>
        <p:nvPicPr>
          <p:cNvPr id="5" name="Picture 4" descr="Figure1_iCLIP_read_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27599"/>
            <a:ext cx="8279904" cy="3361641"/>
          </a:xfrm>
          <a:prstGeom prst="rect">
            <a:avLst/>
          </a:prstGeom>
        </p:spPr>
      </p:pic>
      <p:pic>
        <p:nvPicPr>
          <p:cNvPr id="6" name="Picture 5" descr="REA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2133600" cy="566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520" y="836712"/>
            <a:ext cx="2376264" cy="1008112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876256" y="1700808"/>
            <a:ext cx="1872208" cy="503709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60000"/>
              </a:lnSpc>
            </a:pPr>
            <a:r>
              <a:rPr lang="en-US" sz="2000" dirty="0" smtClean="0"/>
              <a:t>9-nt in iCLIP</a:t>
            </a:r>
          </a:p>
          <a:p>
            <a:pPr marL="0" indent="0" algn="ctr">
              <a:lnSpc>
                <a:spcPct val="60000"/>
              </a:lnSpc>
            </a:pPr>
            <a:r>
              <a:rPr lang="en-US" sz="2000" dirty="0" smtClean="0"/>
              <a:t>(15-nt in iCLIP2)</a:t>
            </a:r>
          </a:p>
        </p:txBody>
      </p:sp>
    </p:spTree>
    <p:extLst>
      <p:ext uri="{BB962C8B-B14F-4D97-AF65-F5344CB8AC3E}">
        <p14:creationId xmlns:p14="http://schemas.microsoft.com/office/powerpoint/2010/main" val="415949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quality control (</a:t>
            </a:r>
            <a:r>
              <a:rPr lang="en-US" dirty="0" err="1" smtClean="0"/>
              <a:t>FastQC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96752"/>
            <a:ext cx="7056784" cy="2916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9017" r="4995" b="18573"/>
          <a:stretch/>
        </p:blipFill>
        <p:spPr>
          <a:xfrm>
            <a:off x="4644008" y="1340768"/>
            <a:ext cx="1861532" cy="10554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75656" y="764704"/>
            <a:ext cx="6174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Sequence </a:t>
            </a:r>
            <a:r>
              <a:rPr lang="en-US" dirty="0" smtClean="0"/>
              <a:t>composition </a:t>
            </a:r>
            <a:r>
              <a:rPr lang="en-US" dirty="0"/>
              <a:t>per cycle (“Per base sequence content</a:t>
            </a:r>
            <a:r>
              <a:rPr lang="en-US" dirty="0" smtClean="0"/>
              <a:t>”)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4293096"/>
            <a:ext cx="2386767" cy="1790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244" y="4357756"/>
            <a:ext cx="2338056" cy="17535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79712" y="4437112"/>
            <a:ext cx="100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DNA-seq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04048" y="4509120"/>
            <a:ext cx="98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RNA-seq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400" y="1196752"/>
            <a:ext cx="508000" cy="1422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75656" y="1268760"/>
            <a:ext cx="63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iCLIP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1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trimming &amp; </a:t>
            </a:r>
            <a:r>
              <a:rPr lang="en-US" dirty="0" err="1" smtClean="0"/>
              <a:t>demultiplexing</a:t>
            </a:r>
            <a:r>
              <a:rPr lang="en-US" dirty="0" smtClean="0"/>
              <a:t> (</a:t>
            </a:r>
            <a:r>
              <a:rPr lang="en-US" dirty="0" err="1" smtClean="0"/>
              <a:t>Flexbar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5040362" cy="503709"/>
          </a:xfrm>
        </p:spPr>
        <p:txBody>
          <a:bodyPr/>
          <a:lstStyle/>
          <a:p>
            <a:pPr marL="0" indent="0"/>
            <a:r>
              <a:rPr lang="en-US" dirty="0" smtClean="0"/>
              <a:t>5’ adapter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Removal of barcodes (fixed length)</a:t>
            </a:r>
          </a:p>
        </p:txBody>
      </p:sp>
      <p:pic>
        <p:nvPicPr>
          <p:cNvPr id="12" name="Picture 11" descr="Figure1_iCLIP_read_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7179"/>
            <a:ext cx="8279904" cy="3361641"/>
          </a:xfrm>
          <a:prstGeom prst="rect">
            <a:avLst/>
          </a:prstGeom>
        </p:spPr>
      </p:pic>
      <p:sp>
        <p:nvSpPr>
          <p:cNvPr id="14" name="Text Placeholder 2"/>
          <p:cNvSpPr txBox="1">
            <a:spLocks/>
          </p:cNvSpPr>
          <p:nvPr/>
        </p:nvSpPr>
        <p:spPr>
          <a:xfrm>
            <a:off x="899592" y="5589587"/>
            <a:ext cx="6264696" cy="503709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</a:pPr>
            <a:r>
              <a:rPr lang="en-US" sz="2000" dirty="0" smtClean="0"/>
              <a:t>9-nt in iCLIP (15-nt in iCLIP2)</a:t>
            </a:r>
          </a:p>
          <a:p>
            <a:pPr marL="0" indent="0" algn="ctr">
              <a:lnSpc>
                <a:spcPct val="70000"/>
              </a:lnSpc>
            </a:pPr>
            <a:r>
              <a:rPr lang="en-US" sz="2000" dirty="0" smtClean="0"/>
              <a:t>&gt; cut off and append to read name in </a:t>
            </a:r>
            <a:r>
              <a:rPr lang="en-US" sz="2000" dirty="0" err="1" smtClean="0"/>
              <a:t>fastq</a:t>
            </a:r>
            <a:r>
              <a:rPr lang="en-US" sz="2000" dirty="0" smtClean="0"/>
              <a:t> file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11760" y="2421235"/>
            <a:ext cx="1512168" cy="1368152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7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trimming &amp; </a:t>
            </a:r>
            <a:r>
              <a:rPr lang="en-US" dirty="0" err="1" smtClean="0"/>
              <a:t>demultiplexing</a:t>
            </a:r>
            <a:r>
              <a:rPr lang="en-US" dirty="0" smtClean="0"/>
              <a:t> (</a:t>
            </a:r>
            <a:r>
              <a:rPr lang="en-US" dirty="0" err="1" smtClean="0"/>
              <a:t>Flexbar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3’ adapter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Variable trimming depending on sequence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27584" y="1898248"/>
            <a:ext cx="5920522" cy="1674768"/>
            <a:chOff x="827584" y="1754232"/>
            <a:chExt cx="5920522" cy="16747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8183" t="8198"/>
            <a:stretch/>
          </p:blipFill>
          <p:spPr>
            <a:xfrm>
              <a:off x="827584" y="2141350"/>
              <a:ext cx="5920522" cy="693002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4912410" y="1754232"/>
              <a:ext cx="0" cy="13681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095986" y="3050376"/>
              <a:ext cx="3744416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104098" y="3059668"/>
              <a:ext cx="19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Sequencing length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573016"/>
            <a:ext cx="3456384" cy="2541459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xmlns="" id="{980C0A21-A75E-48E5-8964-EA6B9A6746EC}"/>
              </a:ext>
            </a:extLst>
          </p:cNvPr>
          <p:cNvSpPr txBox="1">
            <a:spLocks/>
          </p:cNvSpPr>
          <p:nvPr/>
        </p:nvSpPr>
        <p:spPr>
          <a:xfrm>
            <a:off x="4211960" y="3365448"/>
            <a:ext cx="5040560" cy="2943872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2000" u="sng" dirty="0"/>
              <a:t>Parameters to consider</a:t>
            </a:r>
            <a:r>
              <a:rPr lang="en-US" sz="2000" u="sng" dirty="0" smtClean="0"/>
              <a:t>:</a:t>
            </a:r>
            <a:r>
              <a:rPr lang="en-US" altLang="zh-CN" sz="2000" dirty="0" smtClean="0">
                <a:latin typeface="Menlo"/>
              </a:rPr>
              <a:t> </a:t>
            </a:r>
          </a:p>
          <a:p>
            <a:pPr marL="0" indent="0"/>
            <a:r>
              <a:rPr lang="en-US" altLang="zh-CN" sz="2000" dirty="0" smtClean="0">
                <a:latin typeface="Menlo"/>
              </a:rPr>
              <a:t> </a:t>
            </a:r>
            <a:r>
              <a:rPr lang="en-US" altLang="zh-CN" sz="2000" dirty="0" smtClean="0">
                <a:latin typeface="Courier"/>
                <a:cs typeface="Courier"/>
              </a:rPr>
              <a:t>  --adapter-min-overlap 1	  </a:t>
            </a:r>
            <a:r>
              <a:rPr lang="en-US" altLang="zh-CN" sz="2000" dirty="0" smtClean="0"/>
              <a:t>with a low value, the adapter can be better detected at the end of reads.</a:t>
            </a:r>
          </a:p>
          <a:p>
            <a:pPr marL="0" indent="0"/>
            <a:r>
              <a:rPr lang="en-US" altLang="zh-CN" sz="2000" dirty="0" smtClean="0">
                <a:latin typeface="Menlo"/>
              </a:rPr>
              <a:t>  </a:t>
            </a:r>
            <a:r>
              <a:rPr lang="en-US" altLang="zh-CN" sz="2000" dirty="0" smtClean="0">
                <a:latin typeface="Courier"/>
                <a:cs typeface="Courier"/>
              </a:rPr>
              <a:t>--adapter-error-rate </a:t>
            </a:r>
            <a:r>
              <a:rPr lang="en-US" altLang="zh-CN" sz="2000" dirty="0" smtClean="0"/>
              <a:t>allows for sequencing errors in the adapter; should be set according to the adapter length.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820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trimming &amp; </a:t>
            </a:r>
            <a:r>
              <a:rPr lang="en-US" dirty="0" err="1" smtClean="0"/>
              <a:t>demultiplexing</a:t>
            </a:r>
            <a:r>
              <a:rPr lang="en-US" dirty="0" smtClean="0"/>
              <a:t> (</a:t>
            </a:r>
            <a:r>
              <a:rPr lang="en-US" dirty="0" err="1" smtClean="0"/>
              <a:t>Flexbar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7848674" cy="503709"/>
          </a:xfrm>
        </p:spPr>
        <p:txBody>
          <a:bodyPr/>
          <a:lstStyle/>
          <a:p>
            <a:r>
              <a:rPr lang="en-US" sz="2000" dirty="0" smtClean="0"/>
              <a:t>Remaining read length = length distribution of co-purified RNA fragments</a:t>
            </a:r>
            <a:endParaRPr lang="en-US" sz="2000" dirty="0"/>
          </a:p>
        </p:txBody>
      </p:sp>
      <p:pic>
        <p:nvPicPr>
          <p:cNvPr id="12" name="Picture 11" descr="Figure5_readlength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28800"/>
            <a:ext cx="4680520" cy="3617373"/>
          </a:xfrm>
          <a:prstGeom prst="rect">
            <a:avLst/>
          </a:prstGeom>
        </p:spPr>
      </p:pic>
      <p:sp>
        <p:nvSpPr>
          <p:cNvPr id="14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Haberman</a:t>
            </a:r>
            <a:r>
              <a:rPr lang="en-US" sz="2000" dirty="0" smtClean="0"/>
              <a:t> et al, 2017, </a:t>
            </a:r>
            <a:r>
              <a:rPr lang="de-DE" sz="2000" dirty="0" smtClean="0"/>
              <a:t>Genome </a:t>
            </a:r>
            <a:r>
              <a:rPr lang="de-DE" sz="2000" dirty="0" err="1" smtClean="0"/>
              <a:t>Biol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4847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mapping (STAR)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Attention:</a:t>
            </a:r>
            <a:r>
              <a:rPr lang="en-US" dirty="0" smtClean="0"/>
              <a:t> No </a:t>
            </a:r>
            <a:r>
              <a:rPr lang="en-US" dirty="0" err="1" smtClean="0"/>
              <a:t>softclipping</a:t>
            </a:r>
            <a:r>
              <a:rPr lang="en-US" dirty="0" smtClean="0"/>
              <a:t> at 5’ end!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7344816" cy="133854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48064" y="1916832"/>
            <a:ext cx="1152128" cy="1080120"/>
            <a:chOff x="4936232" y="1777008"/>
            <a:chExt cx="1152128" cy="108012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936232" y="1777008"/>
              <a:ext cx="1152128" cy="108012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936232" y="1777008"/>
              <a:ext cx="1152128" cy="108012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80528" y="4005064"/>
            <a:ext cx="9144000" cy="134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2000" u="sng" dirty="0" smtClean="0"/>
              <a:t>Parameters to consider: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 err="1" smtClean="0">
                <a:latin typeface="Courier"/>
                <a:cs typeface="Courier"/>
              </a:rPr>
              <a:t>alignEndsType</a:t>
            </a:r>
            <a:r>
              <a:rPr lang="en-US" sz="2000" dirty="0" smtClean="0">
                <a:latin typeface="Courier"/>
                <a:cs typeface="Courier"/>
              </a:rPr>
              <a:t> Extend5pOfRead1 </a:t>
            </a:r>
            <a:r>
              <a:rPr lang="en-US" sz="2000" dirty="0" smtClean="0"/>
              <a:t>= allows </a:t>
            </a:r>
            <a:r>
              <a:rPr lang="en-US" sz="2000" dirty="0" err="1" smtClean="0"/>
              <a:t>softclipping</a:t>
            </a:r>
            <a:r>
              <a:rPr lang="en-US" sz="2000" dirty="0" smtClean="0"/>
              <a:t> only at 3’ end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		</a:t>
            </a:r>
            <a:r>
              <a:rPr lang="en-US" sz="2000" dirty="0" smtClean="0"/>
              <a:t>(default: </a:t>
            </a:r>
            <a:r>
              <a:rPr lang="en-US" sz="2000" dirty="0" smtClean="0">
                <a:latin typeface="Courier"/>
                <a:cs typeface="Courier"/>
              </a:rPr>
              <a:t>local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475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mapping (STAR)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764704"/>
            <a:ext cx="6912768" cy="308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4005064"/>
            <a:ext cx="9144000" cy="215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2000" u="sng" dirty="0" smtClean="0"/>
              <a:t>Parameters to consider: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Courier"/>
                <a:cs typeface="Courier"/>
              </a:rPr>
              <a:t>--</a:t>
            </a:r>
            <a:r>
              <a:rPr lang="en-US" sz="2000" dirty="0" err="1" smtClean="0">
                <a:latin typeface="Courier"/>
                <a:cs typeface="Courier"/>
              </a:rPr>
              <a:t>outFilterMultimapNmax</a:t>
            </a:r>
            <a:r>
              <a:rPr lang="en-US" sz="2000" dirty="0" smtClean="0">
                <a:latin typeface="Courier"/>
                <a:cs typeface="Courier"/>
              </a:rPr>
              <a:t> 1 </a:t>
            </a:r>
            <a:r>
              <a:rPr lang="en-US" sz="2000" dirty="0" smtClean="0"/>
              <a:t>= only uniquely mapping reads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Courier"/>
                <a:cs typeface="Courier"/>
              </a:rPr>
              <a:t>--</a:t>
            </a:r>
            <a:r>
              <a:rPr lang="en-US" sz="2000" dirty="0" err="1" smtClean="0">
                <a:latin typeface="Courier"/>
                <a:cs typeface="Courier"/>
              </a:rPr>
              <a:t>outFilterMismatchNoverLmax</a:t>
            </a:r>
            <a:r>
              <a:rPr lang="en-US" sz="2000" dirty="0" smtClean="0">
                <a:latin typeface="Courier"/>
                <a:cs typeface="Courier"/>
              </a:rPr>
              <a:t> 0.04 </a:t>
            </a:r>
            <a:r>
              <a:rPr lang="en-US" sz="2000" dirty="0" smtClean="0"/>
              <a:t>= fraction of mismatches over 						</a:t>
            </a:r>
            <a:r>
              <a:rPr lang="en-US" sz="2000" u="sng" dirty="0" smtClean="0"/>
              <a:t>mapped</a:t>
            </a:r>
            <a:r>
              <a:rPr lang="en-US" sz="2000" dirty="0" smtClean="0"/>
              <a:t> read length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err="1">
                <a:latin typeface="Courier"/>
                <a:cs typeface="Courier"/>
              </a:rPr>
              <a:t>outFilterMismatchNmax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999 </a:t>
            </a:r>
            <a:r>
              <a:rPr lang="en-US" sz="2000" dirty="0" smtClean="0"/>
              <a:t>=  absolute number of mismatches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549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Removal of PCR duplicates (</a:t>
            </a:r>
            <a:r>
              <a:rPr lang="en-US" dirty="0" err="1" smtClean="0"/>
              <a:t>UMItools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905694" y="798042"/>
            <a:ext cx="3851275" cy="184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4F81BD"/>
            </a:solidFill>
            <a:miter lim="800000"/>
            <a:headEnd/>
            <a:tailEnd/>
          </a:ln>
        </p:spPr>
        <p:txBody>
          <a:bodyPr lIns="0" tIns="0" r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 dirty="0"/>
              <a:t>  &gt; &gt; &gt; &gt; &gt; &gt; &gt; &gt; &gt; &gt; &gt; &gt; &gt; &gt; &gt; &gt; &gt; &gt; &gt; &gt; &gt; &gt; &gt; &gt; &gt; &gt; &gt; &gt; &gt; &gt; &gt; &gt; &gt; &gt; &gt; &gt; &gt; &gt; </a:t>
            </a:r>
          </a:p>
        </p:txBody>
      </p:sp>
      <p:sp>
        <p:nvSpPr>
          <p:cNvPr id="6" name="TextBox 21"/>
          <p:cNvSpPr txBox="1">
            <a:spLocks noChangeArrowheads="1"/>
          </p:cNvSpPr>
          <p:nvPr/>
        </p:nvSpPr>
        <p:spPr bwMode="auto">
          <a:xfrm rot="10800000" flipV="1">
            <a:off x="1410394" y="774229"/>
            <a:ext cx="412750" cy="2317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/>
              <a:t>GAA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26232" y="4582642"/>
            <a:ext cx="8404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02519" y="764704"/>
            <a:ext cx="3175" cy="5308600"/>
          </a:xfrm>
          <a:prstGeom prst="line">
            <a:avLst/>
          </a:prstGeom>
          <a:ln w="3175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2"/>
          <p:cNvSpPr txBox="1">
            <a:spLocks noChangeArrowheads="1"/>
          </p:cNvSpPr>
          <p:nvPr/>
        </p:nvSpPr>
        <p:spPr bwMode="auto">
          <a:xfrm>
            <a:off x="953194" y="4200054"/>
            <a:ext cx="949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+mn-lt"/>
              </a:rPr>
              <a:t>genome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126232" y="5328767"/>
            <a:ext cx="8404225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26232" y="6073304"/>
            <a:ext cx="8404225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23132" y="5200179"/>
            <a:ext cx="182562" cy="128588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723132" y="5946304"/>
            <a:ext cx="182562" cy="127000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4" name="Group 6"/>
          <p:cNvGrpSpPr>
            <a:grpSpLocks/>
          </p:cNvGrpSpPr>
          <p:nvPr/>
        </p:nvGrpSpPr>
        <p:grpSpPr bwMode="auto">
          <a:xfrm>
            <a:off x="3745607" y="2642717"/>
            <a:ext cx="4346575" cy="3430587"/>
            <a:chOff x="3919145" y="3126322"/>
            <a:chExt cx="4346336" cy="3430701"/>
          </a:xfrm>
        </p:grpSpPr>
        <p:sp>
          <p:nvSpPr>
            <p:cNvPr id="15" name="TextBox 47"/>
            <p:cNvSpPr txBox="1">
              <a:spLocks noChangeArrowheads="1"/>
            </p:cNvSpPr>
            <p:nvPr/>
          </p:nvSpPr>
          <p:spPr bwMode="auto">
            <a:xfrm>
              <a:off x="4415858" y="3166142"/>
              <a:ext cx="3849623" cy="1846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900"/>
                <a:t>  &gt; &gt; &gt; &gt; &gt; &gt; &gt; &gt; &gt; &gt; &gt; &gt; &gt; &gt; &gt; &gt; &gt; &gt; &gt; &gt; &gt; &gt; &gt; &gt; &gt; &gt; &gt; &gt; &gt; &gt; &gt; &gt; &gt; &gt; &gt; &gt; &gt; &gt; </a:t>
              </a:r>
            </a:p>
          </p:txBody>
        </p:sp>
        <p:sp>
          <p:nvSpPr>
            <p:cNvPr id="16" name="TextBox 48"/>
            <p:cNvSpPr txBox="1">
              <a:spLocks noChangeArrowheads="1"/>
            </p:cNvSpPr>
            <p:nvPr/>
          </p:nvSpPr>
          <p:spPr bwMode="auto">
            <a:xfrm rot="10800000" flipV="1">
              <a:off x="3921251" y="3143062"/>
              <a:ext cx="412750" cy="2308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GAA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14418" y="3435894"/>
              <a:ext cx="2303335" cy="18415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lIns="0" tIns="0" rIns="0" anchor="ctr">
              <a:spAutoFit/>
            </a:bodyPr>
            <a:lstStyle/>
            <a:p>
              <a:pPr>
                <a:defRPr/>
              </a:pPr>
              <a:r>
                <a:rPr lang="en-US" sz="900">
                  <a:ea typeface="ＭＳ Ｐゴシック" charset="-128"/>
                  <a:cs typeface="ＭＳ Ｐゴシック" charset="-128"/>
                </a:rPr>
                <a:t>  &gt; &gt; &gt; &gt; &gt; &gt; &gt; &gt; &gt; &gt; &gt; &gt; &gt; &gt; &gt; &gt; &gt; &gt; &gt; &gt; &gt; &gt; &gt;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 flipV="1">
              <a:off x="3919145" y="3412081"/>
              <a:ext cx="412727" cy="23178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0" tIns="0" rIns="0" anchor="ctr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TAT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416005" y="3126322"/>
              <a:ext cx="0" cy="3430701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4233453" y="5555278"/>
              <a:ext cx="182552" cy="255595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33453" y="6301428"/>
              <a:ext cx="182552" cy="255595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2" name="Group 7"/>
          <p:cNvGrpSpPr>
            <a:grpSpLocks/>
          </p:cNvGrpSpPr>
          <p:nvPr/>
        </p:nvGrpSpPr>
        <p:grpSpPr bwMode="auto">
          <a:xfrm>
            <a:off x="4777482" y="3182467"/>
            <a:ext cx="5540375" cy="2890837"/>
            <a:chOff x="4951357" y="3665010"/>
            <a:chExt cx="5540742" cy="2892013"/>
          </a:xfrm>
        </p:grpSpPr>
        <p:sp>
          <p:nvSpPr>
            <p:cNvPr id="23" name="TextBox 53"/>
            <p:cNvSpPr txBox="1">
              <a:spLocks noChangeArrowheads="1"/>
            </p:cNvSpPr>
            <p:nvPr/>
          </p:nvSpPr>
          <p:spPr bwMode="auto">
            <a:xfrm>
              <a:off x="5445967" y="3704795"/>
              <a:ext cx="3474720" cy="184741"/>
            </a:xfrm>
            <a:prstGeom prst="rect">
              <a:avLst/>
            </a:prstGeom>
            <a:solidFill>
              <a:srgbClr val="E2E401"/>
            </a:solidFill>
            <a:ln w="9525">
              <a:solidFill>
                <a:srgbClr val="E2E40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900"/>
                <a:t>  &gt; &gt; &gt; &gt; &gt; &gt; &gt; &gt; &gt; &gt; &gt; &gt; &gt; &gt; &gt; &gt; &gt; &gt; &gt; &gt; &gt; &gt; &gt; &gt; &gt; &gt; &gt; &gt; &gt; &gt; &gt; &gt; &gt; &gt; &gt;</a:t>
              </a:r>
            </a:p>
          </p:txBody>
        </p:sp>
        <p:sp>
          <p:nvSpPr>
            <p:cNvPr id="24" name="TextBox 54"/>
            <p:cNvSpPr txBox="1">
              <a:spLocks noChangeArrowheads="1"/>
            </p:cNvSpPr>
            <p:nvPr/>
          </p:nvSpPr>
          <p:spPr bwMode="auto">
            <a:xfrm rot="10800000" flipV="1">
              <a:off x="4951361" y="3681750"/>
              <a:ext cx="412750" cy="230832"/>
            </a:xfrm>
            <a:prstGeom prst="rect">
              <a:avLst/>
            </a:prstGeom>
            <a:solidFill>
              <a:srgbClr val="E2E401"/>
            </a:solidFill>
            <a:ln w="9525">
              <a:solidFill>
                <a:srgbClr val="E2E40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CTC</a:t>
              </a:r>
            </a:p>
          </p:txBody>
        </p:sp>
        <p:sp>
          <p:nvSpPr>
            <p:cNvPr id="25" name="TextBox 56"/>
            <p:cNvSpPr txBox="1">
              <a:spLocks noChangeArrowheads="1"/>
            </p:cNvSpPr>
            <p:nvPr/>
          </p:nvSpPr>
          <p:spPr bwMode="auto">
            <a:xfrm>
              <a:off x="5445965" y="3974139"/>
              <a:ext cx="3474721" cy="184741"/>
            </a:xfrm>
            <a:prstGeom prst="rect">
              <a:avLst/>
            </a:prstGeom>
            <a:solidFill>
              <a:srgbClr val="E2E401"/>
            </a:solidFill>
            <a:ln w="9525">
              <a:solidFill>
                <a:srgbClr val="E2E40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900"/>
                <a:t>  &gt; &gt; &gt; &gt; &gt; &gt; &gt; &gt; &gt; &gt; &gt; &gt; &gt; &gt; &gt; &gt; &gt; &gt; &gt; &gt; &gt; &gt; &gt; &gt; &gt; &gt; &gt; &gt; &gt; &gt; &gt; &gt; &gt; &gt; &gt; </a:t>
              </a:r>
            </a:p>
          </p:txBody>
        </p:sp>
        <p:sp>
          <p:nvSpPr>
            <p:cNvPr id="26" name="TextBox 57"/>
            <p:cNvSpPr txBox="1">
              <a:spLocks noChangeArrowheads="1"/>
            </p:cNvSpPr>
            <p:nvPr/>
          </p:nvSpPr>
          <p:spPr bwMode="auto">
            <a:xfrm rot="10800000" flipV="1">
              <a:off x="4951360" y="3951094"/>
              <a:ext cx="412750" cy="230832"/>
            </a:xfrm>
            <a:prstGeom prst="rect">
              <a:avLst/>
            </a:prstGeom>
            <a:solidFill>
              <a:srgbClr val="E2E401"/>
            </a:solidFill>
            <a:ln w="9525">
              <a:solidFill>
                <a:srgbClr val="E2E40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CTC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46690" y="4243095"/>
              <a:ext cx="5045409" cy="18581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lIns="0" tIns="0" rIns="0" anchor="ctr">
              <a:spAutoFit/>
            </a:bodyPr>
            <a:lstStyle/>
            <a:p>
              <a:pPr>
                <a:defRPr/>
              </a:pPr>
              <a:r>
                <a:rPr lang="en-US" sz="900">
                  <a:ea typeface="ＭＳ Ｐゴシック" charset="-128"/>
                  <a:cs typeface="ＭＳ Ｐゴシック" charset="-128"/>
                </a:rPr>
                <a:t>  &gt; &gt; &gt; &gt; &gt; &gt; &gt; &gt; &gt; &gt; &gt; &gt; &gt; &gt; &gt; &gt; &gt; &gt; &gt; &gt; &gt; &gt; &gt; &gt; &gt; &gt; &gt; &gt; &gt; &gt; &gt; &gt; &gt; &gt; &gt; &gt; &gt; &gt; &gt; &gt; &gt; &gt; &gt; &gt; &gt; &gt; &gt; &gt; &gt; &gt;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 flipV="1">
              <a:off x="4951357" y="4220861"/>
              <a:ext cx="412777" cy="23028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lIns="0" tIns="0" rIns="0" anchor="ctr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TAT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46690" y="4513080"/>
              <a:ext cx="5045409" cy="1842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lIns="0" tIns="0" rIns="0" anchor="ctr">
              <a:spAutoFit/>
            </a:bodyPr>
            <a:lstStyle/>
            <a:p>
              <a:pPr>
                <a:defRPr/>
              </a:pPr>
              <a:r>
                <a:rPr lang="en-US" sz="900">
                  <a:ea typeface="ＭＳ Ｐゴシック" charset="-128"/>
                  <a:cs typeface="ＭＳ Ｐゴシック" charset="-128"/>
                </a:rPr>
                <a:t>  &gt; &gt; &gt; &gt; &gt; &gt; &gt; &gt; &gt; &gt; &gt; &gt; &gt; &gt; &gt; &gt; &gt; &gt; &gt; &gt; &gt; &gt; &gt; &gt; &gt; &gt; &gt; &gt; &gt; &gt; &gt; &gt; &gt; &gt; &gt; &gt; &gt; &gt; &gt; &gt; &gt; &gt; &gt; &gt; &gt; &gt; &gt; &gt; &gt; &gt;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0800000" flipV="1">
              <a:off x="4951357" y="4489257"/>
              <a:ext cx="412777" cy="2318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lIns="0" tIns="0" rIns="0" anchor="ctr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AAC</a:t>
              </a:r>
            </a:p>
          </p:txBody>
        </p:sp>
        <p:sp>
          <p:nvSpPr>
            <p:cNvPr id="31" name="TextBox 65"/>
            <p:cNvSpPr txBox="1">
              <a:spLocks noChangeArrowheads="1"/>
            </p:cNvSpPr>
            <p:nvPr/>
          </p:nvSpPr>
          <p:spPr bwMode="auto">
            <a:xfrm>
              <a:off x="5445963" y="4782166"/>
              <a:ext cx="3218688" cy="18474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900"/>
                <a:t>  &gt; &gt; &gt; &gt; &gt; &gt; &gt; &gt; &gt; &gt; &gt; &gt; &gt; &gt; &gt; &gt; &gt; &gt; &gt; &gt; &gt; &gt; &gt; &gt; &gt; &gt; &gt; &gt; &gt; &gt; &gt; &gt; </a:t>
              </a:r>
            </a:p>
          </p:txBody>
        </p:sp>
        <p:sp>
          <p:nvSpPr>
            <p:cNvPr id="32" name="TextBox 66"/>
            <p:cNvSpPr txBox="1">
              <a:spLocks noChangeArrowheads="1"/>
            </p:cNvSpPr>
            <p:nvPr/>
          </p:nvSpPr>
          <p:spPr bwMode="auto">
            <a:xfrm rot="10800000" flipV="1">
              <a:off x="4951357" y="4759121"/>
              <a:ext cx="412750" cy="2308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ACT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5446690" y="3665010"/>
              <a:ext cx="0" cy="2892013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5262528" y="5170572"/>
              <a:ext cx="184162" cy="640022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62528" y="6045640"/>
              <a:ext cx="184162" cy="511383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6" name="Group 17"/>
          <p:cNvGrpSpPr>
            <a:grpSpLocks/>
          </p:cNvGrpSpPr>
          <p:nvPr/>
        </p:nvGrpSpPr>
        <p:grpSpPr bwMode="auto">
          <a:xfrm>
            <a:off x="996057" y="4687417"/>
            <a:ext cx="153987" cy="641350"/>
            <a:chOff x="-352052" y="5032882"/>
            <a:chExt cx="155449" cy="64008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-352052" y="5032882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-352052" y="5161214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-352052" y="5289548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-352052" y="5416296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-352052" y="5544629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-352052" y="5672962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789682" y="4558829"/>
            <a:ext cx="238125" cy="8778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/>
              <a:t>5</a:t>
            </a:r>
          </a:p>
          <a:p>
            <a:pPr eaLnBrk="1" hangingPunct="1"/>
            <a:r>
              <a:rPr lang="en-US" sz="800"/>
              <a:t>4</a:t>
            </a:r>
          </a:p>
          <a:p>
            <a:pPr eaLnBrk="1" hangingPunct="1"/>
            <a:r>
              <a:rPr lang="en-US" sz="800"/>
              <a:t>3</a:t>
            </a:r>
          </a:p>
          <a:p>
            <a:pPr eaLnBrk="1" hangingPunct="1"/>
            <a:r>
              <a:rPr lang="en-US" sz="800"/>
              <a:t>2</a:t>
            </a:r>
          </a:p>
          <a:p>
            <a:pPr eaLnBrk="1" hangingPunct="1"/>
            <a:r>
              <a:rPr lang="en-US" sz="800"/>
              <a:t>1</a:t>
            </a:r>
          </a:p>
          <a:p>
            <a:pPr eaLnBrk="1" hangingPunct="1"/>
            <a:endParaRPr lang="en-US" sz="800"/>
          </a:p>
        </p:txBody>
      </p:sp>
      <p:grpSp>
        <p:nvGrpSpPr>
          <p:cNvPr id="44" name="Group 91"/>
          <p:cNvGrpSpPr>
            <a:grpSpLocks/>
          </p:cNvGrpSpPr>
          <p:nvPr/>
        </p:nvGrpSpPr>
        <p:grpSpPr bwMode="auto">
          <a:xfrm>
            <a:off x="996057" y="5433542"/>
            <a:ext cx="153987" cy="639762"/>
            <a:chOff x="-352052" y="5032882"/>
            <a:chExt cx="155449" cy="64008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-352052" y="5032882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-352052" y="5161533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-352052" y="5288596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-352052" y="5417248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-352052" y="5544311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-352052" y="5672962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789682" y="5303367"/>
            <a:ext cx="238125" cy="8778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/>
              <a:t>5</a:t>
            </a:r>
          </a:p>
          <a:p>
            <a:pPr eaLnBrk="1" hangingPunct="1"/>
            <a:r>
              <a:rPr lang="en-US" sz="800"/>
              <a:t>4</a:t>
            </a:r>
          </a:p>
          <a:p>
            <a:pPr eaLnBrk="1" hangingPunct="1"/>
            <a:r>
              <a:rPr lang="en-US" sz="800"/>
              <a:t>3</a:t>
            </a:r>
          </a:p>
          <a:p>
            <a:pPr eaLnBrk="1" hangingPunct="1"/>
            <a:r>
              <a:rPr lang="en-US" sz="800"/>
              <a:t>2</a:t>
            </a:r>
          </a:p>
          <a:p>
            <a:pPr eaLnBrk="1" hangingPunct="1"/>
            <a:r>
              <a:rPr lang="en-US" sz="800"/>
              <a:t>1</a:t>
            </a:r>
          </a:p>
          <a:p>
            <a:pPr eaLnBrk="1" hangingPunct="1"/>
            <a:endParaRPr lang="en-US" sz="800"/>
          </a:p>
        </p:txBody>
      </p:sp>
      <p:sp>
        <p:nvSpPr>
          <p:cNvPr id="52" name="TextBox 26"/>
          <p:cNvSpPr txBox="1">
            <a:spLocks noChangeArrowheads="1"/>
          </p:cNvSpPr>
          <p:nvPr/>
        </p:nvSpPr>
        <p:spPr bwMode="auto">
          <a:xfrm>
            <a:off x="-33907" y="4614392"/>
            <a:ext cx="774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 dirty="0" smtClean="0">
                <a:latin typeface="+mn-lt"/>
              </a:rPr>
              <a:t>read</a:t>
            </a:r>
          </a:p>
          <a:p>
            <a:pPr algn="r" eaLnBrk="1" hangingPunct="1"/>
            <a:r>
              <a:rPr lang="en-US" sz="1800" dirty="0" smtClean="0">
                <a:latin typeface="+mn-lt"/>
              </a:rPr>
              <a:t>count</a:t>
            </a:r>
            <a:endParaRPr lang="en-US" sz="1800" dirty="0">
              <a:latin typeface="+mn-lt"/>
            </a:endParaRPr>
          </a:p>
        </p:txBody>
      </p:sp>
      <p:sp>
        <p:nvSpPr>
          <p:cNvPr id="53" name="TextBox 99"/>
          <p:cNvSpPr txBox="1">
            <a:spLocks noChangeArrowheads="1"/>
          </p:cNvSpPr>
          <p:nvPr/>
        </p:nvSpPr>
        <p:spPr bwMode="auto">
          <a:xfrm>
            <a:off x="-396552" y="5406554"/>
            <a:ext cx="11373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 dirty="0" smtClean="0">
                <a:latin typeface="+mn-lt"/>
              </a:rPr>
              <a:t>crosslink events</a:t>
            </a:r>
            <a:endParaRPr lang="en-US" sz="1800" dirty="0">
              <a:latin typeface="+mn-lt"/>
            </a:endParaRPr>
          </a:p>
        </p:txBody>
      </p:sp>
      <p:sp>
        <p:nvSpPr>
          <p:cNvPr id="54" name="TextBox 101"/>
          <p:cNvSpPr txBox="1">
            <a:spLocks noChangeArrowheads="1"/>
          </p:cNvSpPr>
          <p:nvPr/>
        </p:nvSpPr>
        <p:spPr bwMode="auto">
          <a:xfrm>
            <a:off x="1723132" y="5197004"/>
            <a:ext cx="182562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TextBox 104"/>
          <p:cNvSpPr txBox="1">
            <a:spLocks noChangeArrowheads="1"/>
          </p:cNvSpPr>
          <p:nvPr/>
        </p:nvSpPr>
        <p:spPr bwMode="auto">
          <a:xfrm>
            <a:off x="4056757" y="5071592"/>
            <a:ext cx="182562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6" name="TextBox 105"/>
          <p:cNvSpPr txBox="1">
            <a:spLocks noChangeArrowheads="1"/>
          </p:cNvSpPr>
          <p:nvPr/>
        </p:nvSpPr>
        <p:spPr bwMode="auto">
          <a:xfrm>
            <a:off x="5088632" y="4693767"/>
            <a:ext cx="184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107"/>
          <p:cNvSpPr txBox="1">
            <a:spLocks noChangeArrowheads="1"/>
          </p:cNvSpPr>
          <p:nvPr/>
        </p:nvSpPr>
        <p:spPr bwMode="auto">
          <a:xfrm>
            <a:off x="1723132" y="5943129"/>
            <a:ext cx="182562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58" name="Group 9"/>
          <p:cNvGrpSpPr>
            <a:grpSpLocks/>
          </p:cNvGrpSpPr>
          <p:nvPr/>
        </p:nvGrpSpPr>
        <p:grpSpPr bwMode="auto">
          <a:xfrm>
            <a:off x="3097907" y="2374429"/>
            <a:ext cx="2798762" cy="3698875"/>
            <a:chOff x="3272139" y="2856978"/>
            <a:chExt cx="2798894" cy="3700045"/>
          </a:xfrm>
        </p:grpSpPr>
        <p:sp>
          <p:nvSpPr>
            <p:cNvPr id="59" name="Rectangle 58"/>
            <p:cNvSpPr/>
            <p:nvPr/>
          </p:nvSpPr>
          <p:spPr>
            <a:xfrm>
              <a:off x="3583304" y="5683622"/>
              <a:ext cx="184159" cy="127040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583304" y="6428395"/>
              <a:ext cx="184159" cy="128628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1" name="Group 4"/>
            <p:cNvGrpSpPr>
              <a:grpSpLocks/>
            </p:cNvGrpSpPr>
            <p:nvPr/>
          </p:nvGrpSpPr>
          <p:grpSpPr bwMode="auto">
            <a:xfrm>
              <a:off x="3272139" y="2856978"/>
              <a:ext cx="2798894" cy="3700045"/>
              <a:chOff x="3272139" y="2856978"/>
              <a:chExt cx="2798894" cy="3700045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3767462" y="2896679"/>
                <a:ext cx="2303571" cy="184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lIns="0" tIns="0" rIns="0" anchor="ctr">
                <a:spAutoFit/>
              </a:bodyPr>
              <a:lstStyle/>
              <a:p>
                <a:pPr>
                  <a:defRPr/>
                </a:pPr>
                <a:r>
                  <a:rPr lang="en-US" sz="900">
                    <a:ea typeface="ＭＳ Ｐゴシック" charset="-128"/>
                    <a:cs typeface="ＭＳ Ｐゴシック" charset="-128"/>
                  </a:rPr>
                  <a:t>  &gt; &gt; &gt; &gt; &gt; &gt; &gt; &gt; &gt; &gt; &gt; &gt; &gt; &gt; &gt; &gt; &gt; &gt; &gt; &gt; &gt; &gt; &gt; 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 rot="10800000" flipV="1">
                <a:off x="3272139" y="2874447"/>
                <a:ext cx="412769" cy="23026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lIns="0" tIns="0" r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200" dirty="0">
                    <a:ea typeface="ＭＳ Ｐゴシック" charset="-128"/>
                    <a:cs typeface="ＭＳ Ｐゴシック" charset="-128"/>
                  </a:rPr>
                  <a:t>CTG</a:t>
                </a: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>
                <a:off x="3767462" y="2856978"/>
                <a:ext cx="0" cy="3700045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103"/>
              <p:cNvSpPr txBox="1">
                <a:spLocks noChangeArrowheads="1"/>
              </p:cNvSpPr>
              <p:nvPr/>
            </p:nvSpPr>
            <p:spPr bwMode="auto">
              <a:xfrm>
                <a:off x="3583961" y="5679710"/>
                <a:ext cx="18278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8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6" name="TextBox 109"/>
              <p:cNvSpPr txBox="1">
                <a:spLocks noChangeArrowheads="1"/>
              </p:cNvSpPr>
              <p:nvPr/>
            </p:nvSpPr>
            <p:spPr bwMode="auto">
              <a:xfrm>
                <a:off x="3583959" y="6425446"/>
                <a:ext cx="18278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80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sp>
        <p:nvSpPr>
          <p:cNvPr id="67" name="TextBox 110"/>
          <p:cNvSpPr txBox="1">
            <a:spLocks noChangeArrowheads="1"/>
          </p:cNvSpPr>
          <p:nvPr/>
        </p:nvSpPr>
        <p:spPr bwMode="auto">
          <a:xfrm>
            <a:off x="4056757" y="5822479"/>
            <a:ext cx="182562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8" name="TextBox 111"/>
          <p:cNvSpPr txBox="1">
            <a:spLocks noChangeArrowheads="1"/>
          </p:cNvSpPr>
          <p:nvPr/>
        </p:nvSpPr>
        <p:spPr bwMode="auto">
          <a:xfrm>
            <a:off x="5088632" y="5562129"/>
            <a:ext cx="1841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TextBox 112"/>
          <p:cNvSpPr txBox="1">
            <a:spLocks noChangeArrowheads="1"/>
          </p:cNvSpPr>
          <p:nvPr/>
        </p:nvSpPr>
        <p:spPr bwMode="auto">
          <a:xfrm>
            <a:off x="372991" y="2060848"/>
            <a:ext cx="1209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+mn-lt"/>
              </a:rPr>
              <a:t>reads mapped to reference genome</a:t>
            </a:r>
          </a:p>
        </p:txBody>
      </p:sp>
      <p:sp>
        <p:nvSpPr>
          <p:cNvPr id="70" name="TextBox 2"/>
          <p:cNvSpPr txBox="1">
            <a:spLocks noChangeArrowheads="1"/>
          </p:cNvSpPr>
          <p:nvPr/>
        </p:nvSpPr>
        <p:spPr bwMode="auto">
          <a:xfrm>
            <a:off x="432494" y="1034579"/>
            <a:ext cx="5882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+mn-lt"/>
              </a:rPr>
              <a:t>UMI</a:t>
            </a:r>
            <a:endParaRPr lang="en-US" sz="1800" dirty="0">
              <a:latin typeface="+mn-lt"/>
            </a:endParaRPr>
          </a:p>
        </p:txBody>
      </p:sp>
      <p:cxnSp>
        <p:nvCxnSpPr>
          <p:cNvPr id="71" name="Straight Arrow Connector 70"/>
          <p:cNvCxnSpPr>
            <a:stCxn id="70" idx="3"/>
          </p:cNvCxnSpPr>
          <p:nvPr/>
        </p:nvCxnSpPr>
        <p:spPr>
          <a:xfrm flipV="1">
            <a:off x="1020779" y="1055219"/>
            <a:ext cx="440415" cy="1640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90"/>
          <p:cNvSpPr txBox="1">
            <a:spLocks noChangeArrowheads="1"/>
          </p:cNvSpPr>
          <p:nvPr/>
        </p:nvSpPr>
        <p:spPr bwMode="auto">
          <a:xfrm>
            <a:off x="1443732" y="1142529"/>
            <a:ext cx="6118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+mn-lt"/>
              </a:rPr>
              <a:t>read</a:t>
            </a:r>
          </a:p>
        </p:txBody>
      </p:sp>
      <p:cxnSp>
        <p:nvCxnSpPr>
          <p:cNvPr id="73" name="Straight Arrow Connector 72"/>
          <p:cNvCxnSpPr>
            <a:stCxn id="72" idx="3"/>
          </p:cNvCxnSpPr>
          <p:nvPr/>
        </p:nvCxnSpPr>
        <p:spPr>
          <a:xfrm flipV="1">
            <a:off x="2055573" y="1055217"/>
            <a:ext cx="146984" cy="2719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12"/>
          <p:cNvGrpSpPr>
            <a:grpSpLocks/>
          </p:cNvGrpSpPr>
          <p:nvPr/>
        </p:nvGrpSpPr>
        <p:grpSpPr bwMode="auto">
          <a:xfrm>
            <a:off x="2437507" y="1026642"/>
            <a:ext cx="4689475" cy="5046662"/>
            <a:chOff x="2611737" y="1510258"/>
            <a:chExt cx="4689793" cy="5046765"/>
          </a:xfrm>
        </p:grpSpPr>
        <p:grpSp>
          <p:nvGrpSpPr>
            <p:cNvPr id="75" name="Group 10"/>
            <p:cNvGrpSpPr>
              <a:grpSpLocks/>
            </p:cNvGrpSpPr>
            <p:nvPr/>
          </p:nvGrpSpPr>
          <p:grpSpPr bwMode="auto">
            <a:xfrm>
              <a:off x="2611737" y="1510258"/>
              <a:ext cx="4689793" cy="5046765"/>
              <a:chOff x="2611737" y="1510258"/>
              <a:chExt cx="4689793" cy="5046765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2922908" y="6428433"/>
                <a:ext cx="184162" cy="12859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TextBox 102"/>
              <p:cNvSpPr txBox="1">
                <a:spLocks noChangeArrowheads="1"/>
              </p:cNvSpPr>
              <p:nvPr/>
            </p:nvSpPr>
            <p:spPr bwMode="auto">
              <a:xfrm>
                <a:off x="2923561" y="5679710"/>
                <a:ext cx="18278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800">
                    <a:solidFill>
                      <a:schemeClr val="bg1"/>
                    </a:solidFill>
                  </a:rPr>
                  <a:t>5</a:t>
                </a:r>
              </a:p>
            </p:txBody>
          </p:sp>
          <p:grpSp>
            <p:nvGrpSpPr>
              <p:cNvPr id="79" name="Group 3"/>
              <p:cNvGrpSpPr>
                <a:grpSpLocks/>
              </p:cNvGrpSpPr>
              <p:nvPr/>
            </p:nvGrpSpPr>
            <p:grpSpPr bwMode="auto">
              <a:xfrm>
                <a:off x="2611737" y="1510258"/>
                <a:ext cx="4689793" cy="5046765"/>
                <a:chOff x="2611737" y="1510258"/>
                <a:chExt cx="4689793" cy="5046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2922908" y="5171108"/>
                  <a:ext cx="184162" cy="639775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107071" y="1538834"/>
                  <a:ext cx="4194459" cy="184154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900">
                      <a:ea typeface="ＭＳ Ｐゴシック" charset="-128"/>
                      <a:cs typeface="ＭＳ Ｐゴシック" charset="-128"/>
                    </a:rPr>
                    <a:t>  &gt; &gt; &gt; &gt; &gt; &gt; &gt; &gt; &gt; &gt; &gt; &gt; &gt; &gt; &gt; &gt; &gt; &gt; &gt; &gt; &gt; &gt; &gt; &gt; &gt; &gt; &gt; &gt; &gt; &gt; &gt; &gt; &gt; &gt; &gt; &gt; &gt; &gt; &gt; &gt; &gt;</a:t>
                  </a: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 rot="10800000" flipV="1">
                  <a:off x="2611737" y="1527720"/>
                  <a:ext cx="412778" cy="230193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dirty="0">
                      <a:ea typeface="ＭＳ Ｐゴシック" charset="-128"/>
                      <a:cs typeface="ＭＳ Ｐゴシック" charset="-128"/>
                    </a:rPr>
                    <a:t>TAT</a:t>
                  </a: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3107071" y="1819826"/>
                  <a:ext cx="4194459" cy="184154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900" dirty="0">
                      <a:ea typeface="ＭＳ Ｐゴシック" charset="-128"/>
                      <a:cs typeface="ＭＳ Ｐゴシック" charset="-128"/>
                    </a:rPr>
                    <a:t>  &gt; &gt; &gt; &gt; &gt; &gt; &gt; &gt; &gt; &gt; &gt; &gt; &gt; &gt; &gt; &gt; &gt; &gt; &gt; &gt; &gt; &gt; &gt; &gt; &gt; &gt; &gt; &gt; &gt; &gt; &gt; &gt; &gt; &gt; &gt; &gt; &gt; &gt; &gt; &gt; &gt; &gt; </a:t>
                  </a: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 rot="10800000" flipV="1">
                  <a:off x="2611737" y="1796014"/>
                  <a:ext cx="412778" cy="23178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dirty="0">
                      <a:ea typeface="ＭＳ Ｐゴシック" charset="-128"/>
                      <a:cs typeface="ＭＳ Ｐゴシック" charset="-128"/>
                    </a:rPr>
                    <a:t>TAT</a:t>
                  </a: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107071" y="2088120"/>
                  <a:ext cx="4194459" cy="18574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900" dirty="0">
                      <a:ea typeface="ＭＳ Ｐゴシック" charset="-128"/>
                      <a:cs typeface="ＭＳ Ｐゴシック" charset="-128"/>
                    </a:rPr>
                    <a:t>  &gt; &gt; &gt; &gt; &gt; &gt; &gt; &gt; &gt; &gt; &gt; &gt; &gt; &gt; &gt; &gt; &gt; &gt; &gt; &gt; &gt; &gt; &gt; &gt; &gt; &gt; &gt; &gt; &gt; &gt; &gt; &gt; &gt; &gt; &gt; &gt; &gt; &gt; &gt; &gt; &gt; &gt; 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 rot="10800000" flipV="1">
                  <a:off x="2611737" y="2065894"/>
                  <a:ext cx="412778" cy="23019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dirty="0">
                      <a:ea typeface="ＭＳ Ｐゴシック" charset="-128"/>
                      <a:cs typeface="ＭＳ Ｐゴシック" charset="-128"/>
                    </a:rPr>
                    <a:t>TAT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107071" y="2358000"/>
                  <a:ext cx="4194459" cy="184154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900" dirty="0">
                      <a:ea typeface="ＭＳ Ｐゴシック" charset="-128"/>
                      <a:cs typeface="ＭＳ Ｐゴシック" charset="-128"/>
                    </a:rPr>
                    <a:t>  &gt; &gt; &gt; &gt; &gt; &gt; &gt; &gt; &gt; &gt; &gt; &gt; &gt; &gt; &gt; &gt; &gt; &gt; &gt; &gt; &gt; &gt; &gt; &gt; &gt; &gt; &gt; &gt; &gt; &gt; &gt; &gt; &gt; &gt; &gt; &gt; &gt; &gt; &gt; &gt; &gt; &gt;</a:t>
                  </a: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 rot="10800000" flipV="1">
                  <a:off x="2611737" y="2335775"/>
                  <a:ext cx="412778" cy="23019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dirty="0">
                      <a:ea typeface="ＭＳ Ｐゴシック" charset="-128"/>
                      <a:cs typeface="ＭＳ Ｐゴシック" charset="-128"/>
                    </a:rPr>
                    <a:t>TAT</a:t>
                  </a: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107071" y="2627881"/>
                  <a:ext cx="4194459" cy="184154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900" dirty="0">
                      <a:ea typeface="ＭＳ Ｐゴシック" charset="-128"/>
                      <a:cs typeface="ＭＳ Ｐゴシック" charset="-128"/>
                    </a:rPr>
                    <a:t>  &gt; &gt; &gt; &gt; &gt; &gt; &gt; &gt; &gt; &gt; &gt; &gt; &gt; &gt; &gt; &gt; &gt; &gt; &gt; &gt; &gt; &gt; &gt; &gt; &gt; &gt; &gt; &gt; &gt; &gt; &gt; &gt; &gt; &gt; &gt; &gt; &gt; &gt; &gt; &gt; &gt; &gt; </a:t>
                  </a: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 rot="10800000" flipV="1">
                  <a:off x="2611737" y="2604067"/>
                  <a:ext cx="412778" cy="23178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dirty="0">
                      <a:ea typeface="ＭＳ Ｐゴシック" charset="-128"/>
                      <a:cs typeface="ＭＳ Ｐゴシック" charset="-128"/>
                    </a:rPr>
                    <a:t>TAT</a:t>
                  </a:r>
                </a:p>
              </p:txBody>
            </p: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3107071" y="1510258"/>
                  <a:ext cx="0" cy="504676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Box 108"/>
                <p:cNvSpPr txBox="1">
                  <a:spLocks noChangeArrowheads="1"/>
                </p:cNvSpPr>
                <p:nvPr/>
              </p:nvSpPr>
              <p:spPr bwMode="auto">
                <a:xfrm>
                  <a:off x="2923559" y="6425446"/>
                  <a:ext cx="182784" cy="123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n-US" sz="80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</p:grpSp>
        <p:sp>
          <p:nvSpPr>
            <p:cNvPr id="76" name="TextBox 106"/>
            <p:cNvSpPr txBox="1">
              <a:spLocks noChangeArrowheads="1"/>
            </p:cNvSpPr>
            <p:nvPr/>
          </p:nvSpPr>
          <p:spPr bwMode="auto">
            <a:xfrm>
              <a:off x="2923559" y="5176112"/>
              <a:ext cx="18278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037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Removal of PCR duplicates (</a:t>
            </a:r>
            <a:r>
              <a:rPr lang="en-US" dirty="0" err="1" smtClean="0"/>
              <a:t>UMItools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905694" y="798042"/>
            <a:ext cx="3851275" cy="1841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4F81BD"/>
            </a:solidFill>
            <a:miter lim="800000"/>
            <a:headEnd/>
            <a:tailEnd/>
          </a:ln>
        </p:spPr>
        <p:txBody>
          <a:bodyPr lIns="0" tIns="0" r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 dirty="0"/>
              <a:t>  &gt; &gt; &gt; &gt; &gt; &gt; &gt; &gt; &gt; &gt; &gt; &gt; &gt; &gt; &gt; &gt; &gt; &gt; &gt; &gt; &gt; &gt; &gt; &gt; &gt; &gt; &gt; &gt; &gt; &gt; &gt; &gt; &gt; &gt; &gt; &gt; &gt; &gt; </a:t>
            </a:r>
          </a:p>
        </p:txBody>
      </p:sp>
      <p:sp>
        <p:nvSpPr>
          <p:cNvPr id="6" name="TextBox 21"/>
          <p:cNvSpPr txBox="1">
            <a:spLocks noChangeArrowheads="1"/>
          </p:cNvSpPr>
          <p:nvPr/>
        </p:nvSpPr>
        <p:spPr bwMode="auto">
          <a:xfrm rot="10800000" flipV="1">
            <a:off x="1410394" y="774229"/>
            <a:ext cx="412750" cy="2317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/>
              <a:t>GAA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26232" y="4582642"/>
            <a:ext cx="8404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02519" y="764704"/>
            <a:ext cx="3175" cy="5308600"/>
          </a:xfrm>
          <a:prstGeom prst="line">
            <a:avLst/>
          </a:prstGeom>
          <a:ln w="3175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2"/>
          <p:cNvSpPr txBox="1">
            <a:spLocks noChangeArrowheads="1"/>
          </p:cNvSpPr>
          <p:nvPr/>
        </p:nvSpPr>
        <p:spPr bwMode="auto">
          <a:xfrm>
            <a:off x="953194" y="4200054"/>
            <a:ext cx="949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+mn-lt"/>
              </a:rPr>
              <a:t>genome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126232" y="5328767"/>
            <a:ext cx="8404225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26232" y="6073304"/>
            <a:ext cx="8404225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23132" y="5200179"/>
            <a:ext cx="182562" cy="128588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723132" y="5946304"/>
            <a:ext cx="182562" cy="127000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4" name="Group 6"/>
          <p:cNvGrpSpPr>
            <a:grpSpLocks/>
          </p:cNvGrpSpPr>
          <p:nvPr/>
        </p:nvGrpSpPr>
        <p:grpSpPr bwMode="auto">
          <a:xfrm>
            <a:off x="3745607" y="2642717"/>
            <a:ext cx="4346575" cy="3430587"/>
            <a:chOff x="3919145" y="3126322"/>
            <a:chExt cx="4346336" cy="3430701"/>
          </a:xfrm>
        </p:grpSpPr>
        <p:sp>
          <p:nvSpPr>
            <p:cNvPr id="15" name="TextBox 47"/>
            <p:cNvSpPr txBox="1">
              <a:spLocks noChangeArrowheads="1"/>
            </p:cNvSpPr>
            <p:nvPr/>
          </p:nvSpPr>
          <p:spPr bwMode="auto">
            <a:xfrm>
              <a:off x="4415858" y="3166142"/>
              <a:ext cx="3849623" cy="1846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900"/>
                <a:t>  &gt; &gt; &gt; &gt; &gt; &gt; &gt; &gt; &gt; &gt; &gt; &gt; &gt; &gt; &gt; &gt; &gt; &gt; &gt; &gt; &gt; &gt; &gt; &gt; &gt; &gt; &gt; &gt; &gt; &gt; &gt; &gt; &gt; &gt; &gt; &gt; &gt; &gt; </a:t>
              </a:r>
            </a:p>
          </p:txBody>
        </p:sp>
        <p:sp>
          <p:nvSpPr>
            <p:cNvPr id="16" name="TextBox 48"/>
            <p:cNvSpPr txBox="1">
              <a:spLocks noChangeArrowheads="1"/>
            </p:cNvSpPr>
            <p:nvPr/>
          </p:nvSpPr>
          <p:spPr bwMode="auto">
            <a:xfrm rot="10800000" flipV="1">
              <a:off x="3921251" y="3143062"/>
              <a:ext cx="412750" cy="2308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GAA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14418" y="3435894"/>
              <a:ext cx="2303335" cy="18415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lIns="0" tIns="0" rIns="0" anchor="ctr">
              <a:spAutoFit/>
            </a:bodyPr>
            <a:lstStyle/>
            <a:p>
              <a:pPr>
                <a:defRPr/>
              </a:pPr>
              <a:r>
                <a:rPr lang="en-US" sz="900">
                  <a:ea typeface="ＭＳ Ｐゴシック" charset="-128"/>
                  <a:cs typeface="ＭＳ Ｐゴシック" charset="-128"/>
                </a:rPr>
                <a:t>  &gt; &gt; &gt; &gt; &gt; &gt; &gt; &gt; &gt; &gt; &gt; &gt; &gt; &gt; &gt; &gt; &gt; &gt; &gt; &gt; &gt; &gt; &gt;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 flipV="1">
              <a:off x="3919145" y="3412081"/>
              <a:ext cx="412727" cy="23178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0" tIns="0" rIns="0" anchor="ctr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TAT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416005" y="3126322"/>
              <a:ext cx="0" cy="3430701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4233453" y="5555278"/>
              <a:ext cx="182552" cy="255595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33453" y="6301428"/>
              <a:ext cx="182552" cy="255595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2" name="Group 7"/>
          <p:cNvGrpSpPr>
            <a:grpSpLocks/>
          </p:cNvGrpSpPr>
          <p:nvPr/>
        </p:nvGrpSpPr>
        <p:grpSpPr bwMode="auto">
          <a:xfrm>
            <a:off x="4777482" y="3182467"/>
            <a:ext cx="5540375" cy="2890837"/>
            <a:chOff x="4951357" y="3665010"/>
            <a:chExt cx="5540742" cy="2892013"/>
          </a:xfrm>
        </p:grpSpPr>
        <p:sp>
          <p:nvSpPr>
            <p:cNvPr id="23" name="TextBox 53"/>
            <p:cNvSpPr txBox="1">
              <a:spLocks noChangeArrowheads="1"/>
            </p:cNvSpPr>
            <p:nvPr/>
          </p:nvSpPr>
          <p:spPr bwMode="auto">
            <a:xfrm>
              <a:off x="5445967" y="3704795"/>
              <a:ext cx="3474720" cy="184741"/>
            </a:xfrm>
            <a:prstGeom prst="rect">
              <a:avLst/>
            </a:prstGeom>
            <a:solidFill>
              <a:srgbClr val="E2E401"/>
            </a:solidFill>
            <a:ln w="9525">
              <a:solidFill>
                <a:srgbClr val="E2E40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900"/>
                <a:t>  &gt; &gt; &gt; &gt; &gt; &gt; &gt; &gt; &gt; &gt; &gt; &gt; &gt; &gt; &gt; &gt; &gt; &gt; &gt; &gt; &gt; &gt; &gt; &gt; &gt; &gt; &gt; &gt; &gt; &gt; &gt; &gt; &gt; &gt; &gt;</a:t>
              </a:r>
            </a:p>
          </p:txBody>
        </p:sp>
        <p:sp>
          <p:nvSpPr>
            <p:cNvPr id="24" name="TextBox 54"/>
            <p:cNvSpPr txBox="1">
              <a:spLocks noChangeArrowheads="1"/>
            </p:cNvSpPr>
            <p:nvPr/>
          </p:nvSpPr>
          <p:spPr bwMode="auto">
            <a:xfrm rot="10800000" flipV="1">
              <a:off x="4951361" y="3681750"/>
              <a:ext cx="412750" cy="230832"/>
            </a:xfrm>
            <a:prstGeom prst="rect">
              <a:avLst/>
            </a:prstGeom>
            <a:solidFill>
              <a:srgbClr val="E2E401"/>
            </a:solidFill>
            <a:ln w="9525">
              <a:solidFill>
                <a:srgbClr val="E2E40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CTC</a:t>
              </a:r>
            </a:p>
          </p:txBody>
        </p:sp>
        <p:sp>
          <p:nvSpPr>
            <p:cNvPr id="25" name="TextBox 56"/>
            <p:cNvSpPr txBox="1">
              <a:spLocks noChangeArrowheads="1"/>
            </p:cNvSpPr>
            <p:nvPr/>
          </p:nvSpPr>
          <p:spPr bwMode="auto">
            <a:xfrm>
              <a:off x="5445965" y="3974139"/>
              <a:ext cx="3474721" cy="184741"/>
            </a:xfrm>
            <a:prstGeom prst="rect">
              <a:avLst/>
            </a:prstGeom>
            <a:solidFill>
              <a:srgbClr val="E2E401">
                <a:alpha val="16000"/>
              </a:srgbClr>
            </a:solidFill>
            <a:ln w="9525">
              <a:solidFill>
                <a:srgbClr val="E2E40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900" dirty="0"/>
                <a:t>  &gt; &gt; &gt; &gt; &gt; &gt; &gt; &gt; &gt; &gt; &gt; &gt; &gt; &gt; &gt; &gt; &gt; &gt; &gt; &gt; &gt; &gt; &gt; &gt; &gt; &gt; &gt; &gt; &gt; &gt; &gt; &gt; &gt; &gt; &gt; </a:t>
              </a:r>
            </a:p>
          </p:txBody>
        </p:sp>
        <p:sp>
          <p:nvSpPr>
            <p:cNvPr id="26" name="TextBox 57"/>
            <p:cNvSpPr txBox="1">
              <a:spLocks noChangeArrowheads="1"/>
            </p:cNvSpPr>
            <p:nvPr/>
          </p:nvSpPr>
          <p:spPr bwMode="auto">
            <a:xfrm rot="10800000" flipV="1">
              <a:off x="4951360" y="3951094"/>
              <a:ext cx="412750" cy="230832"/>
            </a:xfrm>
            <a:prstGeom prst="rect">
              <a:avLst/>
            </a:prstGeom>
            <a:solidFill>
              <a:srgbClr val="E2E401">
                <a:alpha val="16000"/>
              </a:srgbClr>
            </a:solidFill>
            <a:ln w="9525">
              <a:solidFill>
                <a:srgbClr val="E2E401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CTC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46690" y="4243095"/>
              <a:ext cx="5045409" cy="18581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lIns="0" tIns="0" rIns="0" anchor="ctr">
              <a:spAutoFit/>
            </a:bodyPr>
            <a:lstStyle/>
            <a:p>
              <a:pPr>
                <a:defRPr/>
              </a:pPr>
              <a:r>
                <a:rPr lang="en-US" sz="900">
                  <a:ea typeface="ＭＳ Ｐゴシック" charset="-128"/>
                  <a:cs typeface="ＭＳ Ｐゴシック" charset="-128"/>
                </a:rPr>
                <a:t>  &gt; &gt; &gt; &gt; &gt; &gt; &gt; &gt; &gt; &gt; &gt; &gt; &gt; &gt; &gt; &gt; &gt; &gt; &gt; &gt; &gt; &gt; &gt; &gt; &gt; &gt; &gt; &gt; &gt; &gt; &gt; &gt; &gt; &gt; &gt; &gt; &gt; &gt; &gt; &gt; &gt; &gt; &gt; &gt; &gt; &gt; &gt; &gt; &gt; &gt;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 flipV="1">
              <a:off x="4951357" y="4220861"/>
              <a:ext cx="412777" cy="23028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lIns="0" tIns="0" rIns="0" anchor="ctr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TAT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46690" y="4513080"/>
              <a:ext cx="5045409" cy="1842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lIns="0" tIns="0" rIns="0" anchor="ctr">
              <a:spAutoFit/>
            </a:bodyPr>
            <a:lstStyle/>
            <a:p>
              <a:pPr>
                <a:defRPr/>
              </a:pPr>
              <a:r>
                <a:rPr lang="en-US" sz="900">
                  <a:ea typeface="ＭＳ Ｐゴシック" charset="-128"/>
                  <a:cs typeface="ＭＳ Ｐゴシック" charset="-128"/>
                </a:rPr>
                <a:t>  &gt; &gt; &gt; &gt; &gt; &gt; &gt; &gt; &gt; &gt; &gt; &gt; &gt; &gt; &gt; &gt; &gt; &gt; &gt; &gt; &gt; &gt; &gt; &gt; &gt; &gt; &gt; &gt; &gt; &gt; &gt; &gt; &gt; &gt; &gt; &gt; &gt; &gt; &gt; &gt; &gt; &gt; &gt; &gt; &gt; &gt; &gt; &gt; &gt; &gt;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0800000" flipV="1">
              <a:off x="4951357" y="4489257"/>
              <a:ext cx="412777" cy="2318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lIns="0" tIns="0" rIns="0" anchor="ctr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AAC</a:t>
              </a:r>
            </a:p>
          </p:txBody>
        </p:sp>
        <p:sp>
          <p:nvSpPr>
            <p:cNvPr id="31" name="TextBox 65"/>
            <p:cNvSpPr txBox="1">
              <a:spLocks noChangeArrowheads="1"/>
            </p:cNvSpPr>
            <p:nvPr/>
          </p:nvSpPr>
          <p:spPr bwMode="auto">
            <a:xfrm>
              <a:off x="5445963" y="4782166"/>
              <a:ext cx="3218688" cy="18474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900"/>
                <a:t>  &gt; &gt; &gt; &gt; &gt; &gt; &gt; &gt; &gt; &gt; &gt; &gt; &gt; &gt; &gt; &gt; &gt; &gt; &gt; &gt; &gt; &gt; &gt; &gt; &gt; &gt; &gt; &gt; &gt; &gt; &gt; &gt; </a:t>
              </a:r>
            </a:p>
          </p:txBody>
        </p:sp>
        <p:sp>
          <p:nvSpPr>
            <p:cNvPr id="32" name="TextBox 66"/>
            <p:cNvSpPr txBox="1">
              <a:spLocks noChangeArrowheads="1"/>
            </p:cNvSpPr>
            <p:nvPr/>
          </p:nvSpPr>
          <p:spPr bwMode="auto">
            <a:xfrm rot="10800000" flipV="1">
              <a:off x="4951357" y="4759121"/>
              <a:ext cx="412750" cy="2308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0" tIns="0" r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ACT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5446690" y="3665010"/>
              <a:ext cx="0" cy="2892013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5262528" y="5170572"/>
              <a:ext cx="184162" cy="640022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62528" y="6045640"/>
              <a:ext cx="184162" cy="511383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6" name="Group 17"/>
          <p:cNvGrpSpPr>
            <a:grpSpLocks/>
          </p:cNvGrpSpPr>
          <p:nvPr/>
        </p:nvGrpSpPr>
        <p:grpSpPr bwMode="auto">
          <a:xfrm>
            <a:off x="996057" y="4687417"/>
            <a:ext cx="153987" cy="641350"/>
            <a:chOff x="-352052" y="5032882"/>
            <a:chExt cx="155449" cy="64008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-352052" y="5032882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-352052" y="5161214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-352052" y="5289548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-352052" y="5416296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-352052" y="5544629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-352052" y="5672962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789682" y="4558829"/>
            <a:ext cx="238125" cy="8778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/>
              <a:t>5</a:t>
            </a:r>
          </a:p>
          <a:p>
            <a:pPr eaLnBrk="1" hangingPunct="1"/>
            <a:r>
              <a:rPr lang="en-US" sz="800"/>
              <a:t>4</a:t>
            </a:r>
          </a:p>
          <a:p>
            <a:pPr eaLnBrk="1" hangingPunct="1"/>
            <a:r>
              <a:rPr lang="en-US" sz="800"/>
              <a:t>3</a:t>
            </a:r>
          </a:p>
          <a:p>
            <a:pPr eaLnBrk="1" hangingPunct="1"/>
            <a:r>
              <a:rPr lang="en-US" sz="800"/>
              <a:t>2</a:t>
            </a:r>
          </a:p>
          <a:p>
            <a:pPr eaLnBrk="1" hangingPunct="1"/>
            <a:r>
              <a:rPr lang="en-US" sz="800"/>
              <a:t>1</a:t>
            </a:r>
          </a:p>
          <a:p>
            <a:pPr eaLnBrk="1" hangingPunct="1"/>
            <a:endParaRPr lang="en-US" sz="800"/>
          </a:p>
        </p:txBody>
      </p:sp>
      <p:grpSp>
        <p:nvGrpSpPr>
          <p:cNvPr id="44" name="Group 91"/>
          <p:cNvGrpSpPr>
            <a:grpSpLocks/>
          </p:cNvGrpSpPr>
          <p:nvPr/>
        </p:nvGrpSpPr>
        <p:grpSpPr bwMode="auto">
          <a:xfrm>
            <a:off x="996057" y="5433542"/>
            <a:ext cx="153987" cy="639762"/>
            <a:chOff x="-352052" y="5032882"/>
            <a:chExt cx="155449" cy="64008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-352052" y="5032882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-352052" y="5161533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-352052" y="5288596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-352052" y="5417248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-352052" y="5544311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-352052" y="5672962"/>
              <a:ext cx="155449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789682" y="5303367"/>
            <a:ext cx="238125" cy="8778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/>
              <a:t>5</a:t>
            </a:r>
          </a:p>
          <a:p>
            <a:pPr eaLnBrk="1" hangingPunct="1"/>
            <a:r>
              <a:rPr lang="en-US" sz="800"/>
              <a:t>4</a:t>
            </a:r>
          </a:p>
          <a:p>
            <a:pPr eaLnBrk="1" hangingPunct="1"/>
            <a:r>
              <a:rPr lang="en-US" sz="800"/>
              <a:t>3</a:t>
            </a:r>
          </a:p>
          <a:p>
            <a:pPr eaLnBrk="1" hangingPunct="1"/>
            <a:r>
              <a:rPr lang="en-US" sz="800"/>
              <a:t>2</a:t>
            </a:r>
          </a:p>
          <a:p>
            <a:pPr eaLnBrk="1" hangingPunct="1"/>
            <a:r>
              <a:rPr lang="en-US" sz="800"/>
              <a:t>1</a:t>
            </a:r>
          </a:p>
          <a:p>
            <a:pPr eaLnBrk="1" hangingPunct="1"/>
            <a:endParaRPr lang="en-US" sz="800"/>
          </a:p>
        </p:txBody>
      </p:sp>
      <p:sp>
        <p:nvSpPr>
          <p:cNvPr id="52" name="TextBox 26"/>
          <p:cNvSpPr txBox="1">
            <a:spLocks noChangeArrowheads="1"/>
          </p:cNvSpPr>
          <p:nvPr/>
        </p:nvSpPr>
        <p:spPr bwMode="auto">
          <a:xfrm>
            <a:off x="-33907" y="4614392"/>
            <a:ext cx="774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 dirty="0" smtClean="0">
                <a:latin typeface="+mn-lt"/>
              </a:rPr>
              <a:t>read</a:t>
            </a:r>
          </a:p>
          <a:p>
            <a:pPr algn="r" eaLnBrk="1" hangingPunct="1"/>
            <a:r>
              <a:rPr lang="en-US" sz="1800" dirty="0" smtClean="0">
                <a:latin typeface="+mn-lt"/>
              </a:rPr>
              <a:t>count</a:t>
            </a:r>
            <a:endParaRPr lang="en-US" sz="1800" dirty="0">
              <a:latin typeface="+mn-lt"/>
            </a:endParaRPr>
          </a:p>
        </p:txBody>
      </p:sp>
      <p:sp>
        <p:nvSpPr>
          <p:cNvPr id="53" name="TextBox 99"/>
          <p:cNvSpPr txBox="1">
            <a:spLocks noChangeArrowheads="1"/>
          </p:cNvSpPr>
          <p:nvPr/>
        </p:nvSpPr>
        <p:spPr bwMode="auto">
          <a:xfrm>
            <a:off x="-396552" y="5406554"/>
            <a:ext cx="11373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 dirty="0" smtClean="0">
                <a:latin typeface="+mn-lt"/>
              </a:rPr>
              <a:t>crosslink events</a:t>
            </a:r>
            <a:endParaRPr lang="en-US" sz="1800" dirty="0">
              <a:latin typeface="+mn-lt"/>
            </a:endParaRPr>
          </a:p>
        </p:txBody>
      </p:sp>
      <p:sp>
        <p:nvSpPr>
          <p:cNvPr id="54" name="TextBox 101"/>
          <p:cNvSpPr txBox="1">
            <a:spLocks noChangeArrowheads="1"/>
          </p:cNvSpPr>
          <p:nvPr/>
        </p:nvSpPr>
        <p:spPr bwMode="auto">
          <a:xfrm>
            <a:off x="1723132" y="5197004"/>
            <a:ext cx="182562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TextBox 104"/>
          <p:cNvSpPr txBox="1">
            <a:spLocks noChangeArrowheads="1"/>
          </p:cNvSpPr>
          <p:nvPr/>
        </p:nvSpPr>
        <p:spPr bwMode="auto">
          <a:xfrm>
            <a:off x="4056757" y="5071592"/>
            <a:ext cx="182562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6" name="TextBox 105"/>
          <p:cNvSpPr txBox="1">
            <a:spLocks noChangeArrowheads="1"/>
          </p:cNvSpPr>
          <p:nvPr/>
        </p:nvSpPr>
        <p:spPr bwMode="auto">
          <a:xfrm>
            <a:off x="5088632" y="4693767"/>
            <a:ext cx="184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107"/>
          <p:cNvSpPr txBox="1">
            <a:spLocks noChangeArrowheads="1"/>
          </p:cNvSpPr>
          <p:nvPr/>
        </p:nvSpPr>
        <p:spPr bwMode="auto">
          <a:xfrm>
            <a:off x="1723132" y="5943129"/>
            <a:ext cx="182562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58" name="Group 9"/>
          <p:cNvGrpSpPr>
            <a:grpSpLocks/>
          </p:cNvGrpSpPr>
          <p:nvPr/>
        </p:nvGrpSpPr>
        <p:grpSpPr bwMode="auto">
          <a:xfrm>
            <a:off x="3097907" y="2374429"/>
            <a:ext cx="2798762" cy="3698875"/>
            <a:chOff x="3272139" y="2856978"/>
            <a:chExt cx="2798894" cy="3700045"/>
          </a:xfrm>
        </p:grpSpPr>
        <p:sp>
          <p:nvSpPr>
            <p:cNvPr id="59" name="Rectangle 58"/>
            <p:cNvSpPr/>
            <p:nvPr/>
          </p:nvSpPr>
          <p:spPr>
            <a:xfrm>
              <a:off x="3583304" y="5683622"/>
              <a:ext cx="184159" cy="127040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583304" y="6428395"/>
              <a:ext cx="184159" cy="128628"/>
            </a:xfrm>
            <a:prstGeom prst="rect">
              <a:avLst/>
            </a:prstGeom>
            <a:solidFill>
              <a:schemeClr val="tx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1" name="Group 4"/>
            <p:cNvGrpSpPr>
              <a:grpSpLocks/>
            </p:cNvGrpSpPr>
            <p:nvPr/>
          </p:nvGrpSpPr>
          <p:grpSpPr bwMode="auto">
            <a:xfrm>
              <a:off x="3272139" y="2856978"/>
              <a:ext cx="2798894" cy="3700045"/>
              <a:chOff x="3272139" y="2856978"/>
              <a:chExt cx="2798894" cy="3700045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3767462" y="2896679"/>
                <a:ext cx="2303571" cy="184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lIns="0" tIns="0" rIns="0" anchor="ctr">
                <a:spAutoFit/>
              </a:bodyPr>
              <a:lstStyle/>
              <a:p>
                <a:pPr>
                  <a:defRPr/>
                </a:pPr>
                <a:r>
                  <a:rPr lang="en-US" sz="900">
                    <a:ea typeface="ＭＳ Ｐゴシック" charset="-128"/>
                    <a:cs typeface="ＭＳ Ｐゴシック" charset="-128"/>
                  </a:rPr>
                  <a:t>  &gt; &gt; &gt; &gt; &gt; &gt; &gt; &gt; &gt; &gt; &gt; &gt; &gt; &gt; &gt; &gt; &gt; &gt; &gt; &gt; &gt; &gt; &gt; 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 rot="10800000" flipV="1">
                <a:off x="3272139" y="2874447"/>
                <a:ext cx="412769" cy="23026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lIns="0" tIns="0" r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200" dirty="0">
                    <a:ea typeface="ＭＳ Ｐゴシック" charset="-128"/>
                    <a:cs typeface="ＭＳ Ｐゴシック" charset="-128"/>
                  </a:rPr>
                  <a:t>CTG</a:t>
                </a: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>
                <a:off x="3767462" y="2856978"/>
                <a:ext cx="0" cy="3700045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103"/>
              <p:cNvSpPr txBox="1">
                <a:spLocks noChangeArrowheads="1"/>
              </p:cNvSpPr>
              <p:nvPr/>
            </p:nvSpPr>
            <p:spPr bwMode="auto">
              <a:xfrm>
                <a:off x="3583961" y="5679710"/>
                <a:ext cx="18278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8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6" name="TextBox 109"/>
              <p:cNvSpPr txBox="1">
                <a:spLocks noChangeArrowheads="1"/>
              </p:cNvSpPr>
              <p:nvPr/>
            </p:nvSpPr>
            <p:spPr bwMode="auto">
              <a:xfrm>
                <a:off x="3583959" y="6425446"/>
                <a:ext cx="18278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80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sp>
        <p:nvSpPr>
          <p:cNvPr id="67" name="TextBox 110"/>
          <p:cNvSpPr txBox="1">
            <a:spLocks noChangeArrowheads="1"/>
          </p:cNvSpPr>
          <p:nvPr/>
        </p:nvSpPr>
        <p:spPr bwMode="auto">
          <a:xfrm>
            <a:off x="4056757" y="5822479"/>
            <a:ext cx="182562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8" name="TextBox 111"/>
          <p:cNvSpPr txBox="1">
            <a:spLocks noChangeArrowheads="1"/>
          </p:cNvSpPr>
          <p:nvPr/>
        </p:nvSpPr>
        <p:spPr bwMode="auto">
          <a:xfrm>
            <a:off x="5088632" y="5562129"/>
            <a:ext cx="1841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TextBox 112"/>
          <p:cNvSpPr txBox="1">
            <a:spLocks noChangeArrowheads="1"/>
          </p:cNvSpPr>
          <p:nvPr/>
        </p:nvSpPr>
        <p:spPr bwMode="auto">
          <a:xfrm>
            <a:off x="372991" y="2060848"/>
            <a:ext cx="1209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+mn-lt"/>
              </a:rPr>
              <a:t>reads mapped to reference genome</a:t>
            </a:r>
          </a:p>
        </p:txBody>
      </p:sp>
      <p:sp>
        <p:nvSpPr>
          <p:cNvPr id="70" name="TextBox 2"/>
          <p:cNvSpPr txBox="1">
            <a:spLocks noChangeArrowheads="1"/>
          </p:cNvSpPr>
          <p:nvPr/>
        </p:nvSpPr>
        <p:spPr bwMode="auto">
          <a:xfrm>
            <a:off x="432494" y="1034579"/>
            <a:ext cx="5882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smtClean="0">
                <a:latin typeface="+mn-lt"/>
              </a:rPr>
              <a:t>UMI</a:t>
            </a:r>
            <a:endParaRPr lang="en-US" sz="1800" dirty="0">
              <a:latin typeface="+mn-lt"/>
            </a:endParaRPr>
          </a:p>
        </p:txBody>
      </p:sp>
      <p:cxnSp>
        <p:nvCxnSpPr>
          <p:cNvPr id="71" name="Straight Arrow Connector 70"/>
          <p:cNvCxnSpPr>
            <a:stCxn id="70" idx="3"/>
          </p:cNvCxnSpPr>
          <p:nvPr/>
        </p:nvCxnSpPr>
        <p:spPr>
          <a:xfrm flipV="1">
            <a:off x="1020779" y="1055219"/>
            <a:ext cx="440415" cy="1640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90"/>
          <p:cNvSpPr txBox="1">
            <a:spLocks noChangeArrowheads="1"/>
          </p:cNvSpPr>
          <p:nvPr/>
        </p:nvSpPr>
        <p:spPr bwMode="auto">
          <a:xfrm>
            <a:off x="1443732" y="1142529"/>
            <a:ext cx="6118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+mn-lt"/>
              </a:rPr>
              <a:t>read</a:t>
            </a:r>
          </a:p>
        </p:txBody>
      </p:sp>
      <p:cxnSp>
        <p:nvCxnSpPr>
          <p:cNvPr id="73" name="Straight Arrow Connector 72"/>
          <p:cNvCxnSpPr>
            <a:stCxn id="72" idx="3"/>
          </p:cNvCxnSpPr>
          <p:nvPr/>
        </p:nvCxnSpPr>
        <p:spPr>
          <a:xfrm flipV="1">
            <a:off x="2055573" y="1055217"/>
            <a:ext cx="146984" cy="2719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12"/>
          <p:cNvGrpSpPr>
            <a:grpSpLocks/>
          </p:cNvGrpSpPr>
          <p:nvPr/>
        </p:nvGrpSpPr>
        <p:grpSpPr bwMode="auto">
          <a:xfrm>
            <a:off x="2437507" y="1026642"/>
            <a:ext cx="4689475" cy="5046662"/>
            <a:chOff x="2611737" y="1510258"/>
            <a:chExt cx="4689793" cy="5046765"/>
          </a:xfrm>
        </p:grpSpPr>
        <p:grpSp>
          <p:nvGrpSpPr>
            <p:cNvPr id="75" name="Group 10"/>
            <p:cNvGrpSpPr>
              <a:grpSpLocks/>
            </p:cNvGrpSpPr>
            <p:nvPr/>
          </p:nvGrpSpPr>
          <p:grpSpPr bwMode="auto">
            <a:xfrm>
              <a:off x="2611737" y="1510258"/>
              <a:ext cx="4689793" cy="5046765"/>
              <a:chOff x="2611737" y="1510258"/>
              <a:chExt cx="4689793" cy="5046765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2922908" y="6428433"/>
                <a:ext cx="184162" cy="12859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TextBox 102"/>
              <p:cNvSpPr txBox="1">
                <a:spLocks noChangeArrowheads="1"/>
              </p:cNvSpPr>
              <p:nvPr/>
            </p:nvSpPr>
            <p:spPr bwMode="auto">
              <a:xfrm>
                <a:off x="2923561" y="5679710"/>
                <a:ext cx="18278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800">
                    <a:solidFill>
                      <a:schemeClr val="bg1"/>
                    </a:solidFill>
                  </a:rPr>
                  <a:t>5</a:t>
                </a:r>
              </a:p>
            </p:txBody>
          </p:sp>
          <p:grpSp>
            <p:nvGrpSpPr>
              <p:cNvPr id="79" name="Group 3"/>
              <p:cNvGrpSpPr>
                <a:grpSpLocks/>
              </p:cNvGrpSpPr>
              <p:nvPr/>
            </p:nvGrpSpPr>
            <p:grpSpPr bwMode="auto">
              <a:xfrm>
                <a:off x="2611737" y="1510258"/>
                <a:ext cx="4689793" cy="5046765"/>
                <a:chOff x="2611737" y="1510258"/>
                <a:chExt cx="4689793" cy="5046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2922908" y="5171108"/>
                  <a:ext cx="184162" cy="639775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107071" y="1538834"/>
                  <a:ext cx="4194459" cy="184154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900">
                      <a:ea typeface="ＭＳ Ｐゴシック" charset="-128"/>
                      <a:cs typeface="ＭＳ Ｐゴシック" charset="-128"/>
                    </a:rPr>
                    <a:t>  &gt; &gt; &gt; &gt; &gt; &gt; &gt; &gt; &gt; &gt; &gt; &gt; &gt; &gt; &gt; &gt; &gt; &gt; &gt; &gt; &gt; &gt; &gt; &gt; &gt; &gt; &gt; &gt; &gt; &gt; &gt; &gt; &gt; &gt; &gt; &gt; &gt; &gt; &gt; &gt; &gt;</a:t>
                  </a: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 rot="10800000" flipV="1">
                  <a:off x="2611737" y="1527720"/>
                  <a:ext cx="412778" cy="230193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dirty="0">
                      <a:ea typeface="ＭＳ Ｐゴシック" charset="-128"/>
                      <a:cs typeface="ＭＳ Ｐゴシック" charset="-128"/>
                    </a:rPr>
                    <a:t>TAT</a:t>
                  </a: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3107071" y="1819826"/>
                  <a:ext cx="4194459" cy="184154"/>
                </a:xfrm>
                <a:prstGeom prst="rect">
                  <a:avLst/>
                </a:prstGeom>
                <a:solidFill>
                  <a:schemeClr val="accent6">
                    <a:alpha val="42000"/>
                  </a:schemeClr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900" dirty="0">
                      <a:ea typeface="ＭＳ Ｐゴシック" charset="-128"/>
                      <a:cs typeface="ＭＳ Ｐゴシック" charset="-128"/>
                    </a:rPr>
                    <a:t>  &gt; &gt; &gt; &gt; &gt; &gt; &gt; &gt; &gt; &gt; &gt; &gt; &gt; &gt; &gt; &gt; &gt; &gt; &gt; &gt; &gt; &gt; &gt; &gt; &gt; &gt; &gt; &gt; &gt; &gt; &gt; &gt; &gt; &gt; &gt; &gt; &gt; &gt; &gt; &gt; &gt; &gt; </a:t>
                  </a: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 rot="10800000" flipV="1">
                  <a:off x="2611737" y="1796014"/>
                  <a:ext cx="412778" cy="231780"/>
                </a:xfrm>
                <a:prstGeom prst="rect">
                  <a:avLst/>
                </a:prstGeom>
                <a:solidFill>
                  <a:schemeClr val="accent6">
                    <a:alpha val="42000"/>
                  </a:schemeClr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dirty="0">
                      <a:ea typeface="ＭＳ Ｐゴシック" charset="-128"/>
                      <a:cs typeface="ＭＳ Ｐゴシック" charset="-128"/>
                    </a:rPr>
                    <a:t>TAT</a:t>
                  </a: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107071" y="2088120"/>
                  <a:ext cx="4194459" cy="185741"/>
                </a:xfrm>
                <a:prstGeom prst="rect">
                  <a:avLst/>
                </a:prstGeom>
                <a:solidFill>
                  <a:schemeClr val="accent6">
                    <a:alpha val="42000"/>
                  </a:schemeClr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900" dirty="0">
                      <a:ea typeface="ＭＳ Ｐゴシック" charset="-128"/>
                      <a:cs typeface="ＭＳ Ｐゴシック" charset="-128"/>
                    </a:rPr>
                    <a:t>  &gt; &gt; &gt; &gt; &gt; &gt; &gt; &gt; &gt; &gt; &gt; &gt; &gt; &gt; &gt; &gt; &gt; &gt; &gt; &gt; &gt; &gt; &gt; &gt; &gt; &gt; &gt; &gt; &gt; &gt; &gt; &gt; &gt; &gt; &gt; &gt; &gt; &gt; &gt; &gt; &gt; &gt; 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 rot="10800000" flipV="1">
                  <a:off x="2611737" y="2065894"/>
                  <a:ext cx="412778" cy="230192"/>
                </a:xfrm>
                <a:prstGeom prst="rect">
                  <a:avLst/>
                </a:prstGeom>
                <a:solidFill>
                  <a:schemeClr val="accent6">
                    <a:alpha val="42000"/>
                  </a:schemeClr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dirty="0">
                      <a:ea typeface="ＭＳ Ｐゴシック" charset="-128"/>
                      <a:cs typeface="ＭＳ Ｐゴシック" charset="-128"/>
                    </a:rPr>
                    <a:t>TAT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107071" y="2358000"/>
                  <a:ext cx="4194459" cy="184154"/>
                </a:xfrm>
                <a:prstGeom prst="rect">
                  <a:avLst/>
                </a:prstGeom>
                <a:solidFill>
                  <a:schemeClr val="accent6">
                    <a:alpha val="42000"/>
                  </a:schemeClr>
                </a:solidFill>
                <a:ln>
                  <a:solidFill>
                    <a:schemeClr val="accent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900" dirty="0">
                      <a:ea typeface="ＭＳ Ｐゴシック" charset="-128"/>
                      <a:cs typeface="ＭＳ Ｐゴシック" charset="-128"/>
                    </a:rPr>
                    <a:t>  &gt; &gt; &gt; &gt; &gt; &gt; &gt; &gt; &gt; &gt; &gt; &gt; &gt; &gt; &gt; &gt; &gt; &gt; &gt; &gt; &gt; &gt; &gt; &gt; &gt; &gt; &gt; &gt; &gt; &gt; &gt; &gt; &gt; &gt; &gt; &gt; &gt; &gt; &gt; &gt; &gt; &gt;</a:t>
                  </a: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 rot="10800000" flipV="1">
                  <a:off x="2611737" y="2335775"/>
                  <a:ext cx="412778" cy="230192"/>
                </a:xfrm>
                <a:prstGeom prst="rect">
                  <a:avLst/>
                </a:prstGeom>
                <a:solidFill>
                  <a:schemeClr val="accent6">
                    <a:alpha val="42000"/>
                  </a:schemeClr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dirty="0">
                      <a:ea typeface="ＭＳ Ｐゴシック" charset="-128"/>
                      <a:cs typeface="ＭＳ Ｐゴシック" charset="-128"/>
                    </a:rPr>
                    <a:t>TAT</a:t>
                  </a: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107071" y="2627881"/>
                  <a:ext cx="4194459" cy="184154"/>
                </a:xfrm>
                <a:prstGeom prst="rect">
                  <a:avLst/>
                </a:prstGeom>
                <a:solidFill>
                  <a:schemeClr val="accent6">
                    <a:alpha val="42000"/>
                  </a:schemeClr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>
                    <a:defRPr/>
                  </a:pPr>
                  <a:r>
                    <a:rPr lang="en-US" sz="900" dirty="0">
                      <a:ea typeface="ＭＳ Ｐゴシック" charset="-128"/>
                      <a:cs typeface="ＭＳ Ｐゴシック" charset="-128"/>
                    </a:rPr>
                    <a:t>  &gt; &gt; &gt; &gt; &gt; &gt; &gt; &gt; &gt; &gt; &gt; &gt; &gt; &gt; &gt; &gt; &gt; &gt; &gt; &gt; &gt; &gt; &gt; &gt; &gt; &gt; &gt; &gt; &gt; &gt; &gt; &gt; &gt; &gt; &gt; &gt; &gt; &gt; &gt; &gt; &gt; &gt; </a:t>
                  </a: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 rot="10800000" flipV="1">
                  <a:off x="2611737" y="2604067"/>
                  <a:ext cx="412778" cy="231780"/>
                </a:xfrm>
                <a:prstGeom prst="rect">
                  <a:avLst/>
                </a:prstGeom>
                <a:solidFill>
                  <a:schemeClr val="accent6">
                    <a:alpha val="42000"/>
                  </a:schemeClr>
                </a:solidFill>
                <a:ln>
                  <a:solidFill>
                    <a:srgbClr val="F79646"/>
                  </a:solidFill>
                </a:ln>
              </p:spPr>
              <p:txBody>
                <a:bodyPr lIns="0" tIns="0" rIns="0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dirty="0">
                      <a:ea typeface="ＭＳ Ｐゴシック" charset="-128"/>
                      <a:cs typeface="ＭＳ Ｐゴシック" charset="-128"/>
                    </a:rPr>
                    <a:t>TAT</a:t>
                  </a:r>
                </a:p>
              </p:txBody>
            </p: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3107071" y="1510258"/>
                  <a:ext cx="0" cy="504676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Box 108"/>
                <p:cNvSpPr txBox="1">
                  <a:spLocks noChangeArrowheads="1"/>
                </p:cNvSpPr>
                <p:nvPr/>
              </p:nvSpPr>
              <p:spPr bwMode="auto">
                <a:xfrm>
                  <a:off x="2923559" y="6425446"/>
                  <a:ext cx="182784" cy="123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n-US" sz="80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</p:grpSp>
        <p:sp>
          <p:nvSpPr>
            <p:cNvPr id="76" name="TextBox 106"/>
            <p:cNvSpPr txBox="1">
              <a:spLocks noChangeArrowheads="1"/>
            </p:cNvSpPr>
            <p:nvPr/>
          </p:nvSpPr>
          <p:spPr bwMode="auto">
            <a:xfrm>
              <a:off x="2923559" y="5176112"/>
              <a:ext cx="18278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879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platzhalter 13"/>
          <p:cNvSpPr txBox="1">
            <a:spLocks/>
          </p:cNvSpPr>
          <p:nvPr/>
        </p:nvSpPr>
        <p:spPr>
          <a:xfrm>
            <a:off x="0" y="71414"/>
            <a:ext cx="91440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de-DE" sz="24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de-DE" sz="2400" dirty="0" err="1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complex</a:t>
            </a:r>
            <a:r>
              <a:rPr lang="de-DE" sz="24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dirty="0" err="1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life</a:t>
            </a:r>
            <a:r>
              <a:rPr lang="de-DE" sz="24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dirty="0" err="1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of</a:t>
            </a:r>
            <a:r>
              <a:rPr lang="de-DE" sz="24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an mRNA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RBP_function_06.ai"/>
          <p:cNvPicPr>
            <a:picLocks noChangeAspect="1"/>
          </p:cNvPicPr>
          <p:nvPr/>
        </p:nvPicPr>
        <p:blipFill>
          <a:blip r:embed="rId3"/>
          <a:srcRect l="2902" t="9549" r="2773" b="14463"/>
          <a:stretch>
            <a:fillRect/>
          </a:stretch>
        </p:blipFill>
        <p:spPr>
          <a:xfrm>
            <a:off x="37914" y="909381"/>
            <a:ext cx="9106085" cy="51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visualisation</a:t>
            </a:r>
            <a:r>
              <a:rPr lang="en-US" dirty="0" smtClean="0"/>
              <a:t> (IGV)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RBP crosslink profile</a:t>
            </a:r>
          </a:p>
          <a:p>
            <a:pPr>
              <a:buFont typeface="Wingdings" charset="2"/>
              <a:buChar char="Ø"/>
            </a:pPr>
            <a:r>
              <a:rPr lang="en-US" dirty="0" err="1" smtClean="0"/>
              <a:t>bigWig</a:t>
            </a:r>
            <a:r>
              <a:rPr lang="en-US" dirty="0" smtClean="0"/>
              <a:t> format</a:t>
            </a:r>
            <a:endParaRPr lang="en-US" dirty="0"/>
          </a:p>
        </p:txBody>
      </p:sp>
      <p:grpSp>
        <p:nvGrpSpPr>
          <p:cNvPr id="4" name="Gruppieren 9"/>
          <p:cNvGrpSpPr/>
          <p:nvPr/>
        </p:nvGrpSpPr>
        <p:grpSpPr>
          <a:xfrm>
            <a:off x="32535" y="1959421"/>
            <a:ext cx="8622339" cy="1979385"/>
            <a:chOff x="0" y="3177807"/>
            <a:chExt cx="8622339" cy="1979385"/>
          </a:xfrm>
        </p:grpSpPr>
        <p:pic>
          <p:nvPicPr>
            <p:cNvPr id="5" name="Grafik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967"/>
            <a:stretch/>
          </p:blipFill>
          <p:spPr>
            <a:xfrm>
              <a:off x="251520" y="3429000"/>
              <a:ext cx="8370819" cy="1728192"/>
            </a:xfrm>
            <a:prstGeom prst="rect">
              <a:avLst/>
            </a:prstGeom>
          </p:spPr>
        </p:pic>
        <p:sp>
          <p:nvSpPr>
            <p:cNvPr id="6" name="Rechteck 8"/>
            <p:cNvSpPr/>
            <p:nvPr/>
          </p:nvSpPr>
          <p:spPr>
            <a:xfrm>
              <a:off x="0" y="3177807"/>
              <a:ext cx="1080120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cd55_total_02.tif"/>
          <p:cNvPicPr>
            <a:picLocks noChangeAspect="1"/>
          </p:cNvPicPr>
          <p:nvPr/>
        </p:nvPicPr>
        <p:blipFill>
          <a:blip r:embed="rId3"/>
          <a:srcRect t="78355"/>
          <a:stretch>
            <a:fillRect/>
          </a:stretch>
        </p:blipFill>
        <p:spPr bwMode="auto">
          <a:xfrm>
            <a:off x="107504" y="4982642"/>
            <a:ext cx="94154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d55_total_02.tif"/>
          <p:cNvPicPr>
            <a:picLocks noChangeAspect="1"/>
          </p:cNvPicPr>
          <p:nvPr/>
        </p:nvPicPr>
        <p:blipFill>
          <a:blip r:embed="rId3"/>
          <a:srcRect t="28729" b="55310"/>
          <a:stretch>
            <a:fillRect/>
          </a:stretch>
        </p:blipFill>
        <p:spPr bwMode="auto">
          <a:xfrm>
            <a:off x="92555" y="4365104"/>
            <a:ext cx="94154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030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837406"/>
            <a:ext cx="8280400" cy="4895850"/>
          </a:xfrm>
        </p:spPr>
        <p:txBody>
          <a:bodyPr/>
          <a:lstStyle/>
          <a:p>
            <a:r>
              <a:rPr lang="en-US" b="1" dirty="0" smtClean="0"/>
              <a:t>Step 1: </a:t>
            </a:r>
            <a:r>
              <a:rPr lang="en-US" dirty="0" smtClean="0"/>
              <a:t>From iCLIP reads to </a:t>
            </a:r>
            <a:r>
              <a:rPr lang="en-US" b="1" dirty="0" smtClean="0"/>
              <a:t>crosslink profiles</a:t>
            </a:r>
            <a:endParaRPr lang="en-US" b="1" dirty="0"/>
          </a:p>
          <a:p>
            <a:pPr lvl="1"/>
            <a:r>
              <a:rPr lang="en-US" dirty="0" smtClean="0"/>
              <a:t>QC &amp; filtering</a:t>
            </a:r>
          </a:p>
          <a:p>
            <a:pPr lvl="1"/>
            <a:r>
              <a:rPr lang="en-US" dirty="0" smtClean="0"/>
              <a:t>Genomic mapping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uplicate removal</a:t>
            </a:r>
          </a:p>
          <a:p>
            <a:pPr lvl="1"/>
            <a:endParaRPr lang="en-US" dirty="0"/>
          </a:p>
          <a:p>
            <a:pPr marL="1588" lvl="1" indent="0">
              <a:buNone/>
            </a:pPr>
            <a:r>
              <a:rPr lang="en-US" b="1" dirty="0" smtClean="0"/>
              <a:t>Step 2: </a:t>
            </a:r>
            <a:r>
              <a:rPr lang="en-US" dirty="0" smtClean="0"/>
              <a:t>From crosslink events to </a:t>
            </a:r>
            <a:r>
              <a:rPr lang="en-US" b="1" dirty="0" smtClean="0"/>
              <a:t>binding sites</a:t>
            </a:r>
            <a:endParaRPr lang="en-US" b="1" dirty="0"/>
          </a:p>
          <a:p>
            <a:pPr marL="801688" lvl="2" indent="-342900">
              <a:buFont typeface="Wingdings" charset="2"/>
              <a:buChar char="Ø"/>
            </a:pPr>
            <a:r>
              <a:rPr lang="en-US" dirty="0" smtClean="0"/>
              <a:t>Peak calling</a:t>
            </a:r>
          </a:p>
          <a:p>
            <a:pPr marL="458788" lvl="2" indent="0">
              <a:buNone/>
            </a:pPr>
            <a:endParaRPr lang="en-US" dirty="0"/>
          </a:p>
          <a:p>
            <a:pPr marL="3175" lvl="2" indent="0">
              <a:buNone/>
            </a:pPr>
            <a:r>
              <a:rPr lang="en-US" b="1" dirty="0" smtClean="0"/>
              <a:t>Step 3: </a:t>
            </a:r>
            <a:r>
              <a:rPr lang="en-US" dirty="0" smtClean="0"/>
              <a:t>Examples for </a:t>
            </a:r>
            <a:r>
              <a:rPr lang="en-US" b="1" dirty="0" smtClean="0"/>
              <a:t>downstream analyses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Assignment to transcript regions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Motif enrichment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Positional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2924944"/>
            <a:ext cx="6768752" cy="316835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340768"/>
            <a:ext cx="1158776" cy="115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9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340768"/>
            <a:ext cx="1158776" cy="1158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837406"/>
            <a:ext cx="8280400" cy="4895850"/>
          </a:xfrm>
        </p:spPr>
        <p:txBody>
          <a:bodyPr/>
          <a:lstStyle/>
          <a:p>
            <a:r>
              <a:rPr lang="en-US" b="1" dirty="0" smtClean="0"/>
              <a:t>Step 1: </a:t>
            </a:r>
            <a:r>
              <a:rPr lang="en-US" dirty="0" smtClean="0"/>
              <a:t>From iCLIP reads to </a:t>
            </a:r>
            <a:r>
              <a:rPr lang="en-US" b="1" dirty="0" smtClean="0"/>
              <a:t>crosslink profiles</a:t>
            </a:r>
            <a:endParaRPr lang="en-US" b="1" dirty="0"/>
          </a:p>
          <a:p>
            <a:pPr lvl="1"/>
            <a:r>
              <a:rPr lang="en-US" dirty="0" smtClean="0"/>
              <a:t>QC &amp; filtering</a:t>
            </a:r>
          </a:p>
          <a:p>
            <a:pPr lvl="1"/>
            <a:r>
              <a:rPr lang="en-US" dirty="0" smtClean="0"/>
              <a:t>Genomic mapping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uplicate removal</a:t>
            </a:r>
          </a:p>
          <a:p>
            <a:pPr lvl="1"/>
            <a:endParaRPr lang="en-US" dirty="0"/>
          </a:p>
          <a:p>
            <a:pPr marL="1588" lvl="1" indent="0">
              <a:buNone/>
            </a:pPr>
            <a:r>
              <a:rPr lang="en-US" b="1" dirty="0" smtClean="0"/>
              <a:t>Step 2: </a:t>
            </a:r>
            <a:r>
              <a:rPr lang="en-US" dirty="0" smtClean="0"/>
              <a:t>From crosslink events to </a:t>
            </a:r>
            <a:r>
              <a:rPr lang="en-US" b="1" dirty="0" smtClean="0"/>
              <a:t>binding sites</a:t>
            </a:r>
            <a:endParaRPr lang="en-US" b="1" dirty="0"/>
          </a:p>
          <a:p>
            <a:pPr marL="801688" lvl="2" indent="-342900">
              <a:buFont typeface="Wingdings" charset="2"/>
              <a:buChar char="Ø"/>
            </a:pPr>
            <a:r>
              <a:rPr lang="en-US" dirty="0" smtClean="0"/>
              <a:t>Peak calling</a:t>
            </a:r>
          </a:p>
          <a:p>
            <a:pPr marL="458788" lvl="2" indent="0">
              <a:buNone/>
            </a:pPr>
            <a:endParaRPr lang="en-US" dirty="0"/>
          </a:p>
          <a:p>
            <a:pPr marL="3175" lvl="2" indent="0">
              <a:buNone/>
            </a:pPr>
            <a:r>
              <a:rPr lang="en-US" b="1" dirty="0" smtClean="0"/>
              <a:t>Step 3: </a:t>
            </a:r>
            <a:r>
              <a:rPr lang="en-US" dirty="0" smtClean="0"/>
              <a:t>Examples for </a:t>
            </a:r>
            <a:r>
              <a:rPr lang="en-US" b="1" dirty="0" smtClean="0"/>
              <a:t>downstream analyses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Assignment to transcript regions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Motif enrichment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Positional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4437112"/>
            <a:ext cx="6768752" cy="165618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2852936"/>
            <a:ext cx="6768752" cy="1276505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7544" y="908720"/>
            <a:ext cx="7632848" cy="165618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4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Correction for transcript abundance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0"/>
            <a:ext cx="9144000" cy="290658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König et al, 2012, </a:t>
            </a:r>
            <a:r>
              <a:rPr lang="de-DE" sz="2000" dirty="0" err="1" smtClean="0"/>
              <a:t>Nat</a:t>
            </a:r>
            <a:r>
              <a:rPr lang="de-DE" sz="2000" dirty="0" smtClean="0"/>
              <a:t> </a:t>
            </a:r>
            <a:r>
              <a:rPr lang="de-DE" sz="2000" dirty="0" err="1" smtClean="0"/>
              <a:t>Rev</a:t>
            </a:r>
            <a:r>
              <a:rPr lang="de-DE" sz="2000" dirty="0" smtClean="0"/>
              <a:t> Genet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561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calling (</a:t>
            </a:r>
            <a:r>
              <a:rPr lang="en-US" dirty="0" err="1" smtClean="0"/>
              <a:t>PureCLIP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57571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Hidden Markov Model on read densities and truncation sites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corrects for transcript abundance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applicable to iCLIP &amp; </a:t>
            </a:r>
            <a:r>
              <a:rPr lang="en-US" dirty="0" err="1" smtClean="0"/>
              <a:t>eCLIP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80928"/>
            <a:ext cx="7524328" cy="2501303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Krakau</a:t>
            </a:r>
            <a:r>
              <a:rPr lang="en-US" sz="2000" dirty="0" smtClean="0"/>
              <a:t> et al, 2017, </a:t>
            </a:r>
            <a:r>
              <a:rPr lang="de-DE" sz="2000" dirty="0" smtClean="0"/>
              <a:t>Genome </a:t>
            </a:r>
            <a:r>
              <a:rPr lang="de-DE" sz="2000" dirty="0" err="1" smtClean="0"/>
              <a:t>Biol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819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the input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503709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Merge replicates to increase signal-to-noise ratio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71" y="1988840"/>
            <a:ext cx="9158271" cy="38354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00808"/>
            <a:ext cx="9144000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2852936"/>
            <a:ext cx="9144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38" y="1577351"/>
            <a:ext cx="3529718" cy="4371929"/>
          </a:xfrm>
          <a:prstGeom prst="rect">
            <a:avLst/>
          </a:prstGeom>
          <a:ln w="38100" cmpd="sng"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7579275" y="1877082"/>
            <a:ext cx="869026" cy="3976471"/>
          </a:xfrm>
          <a:prstGeom prst="rect">
            <a:avLst/>
          </a:prstGeom>
          <a:noFill/>
          <a:ln w="38100" cmpd="sng"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flipV="1">
            <a:off x="5940152" y="3140968"/>
            <a:ext cx="288032" cy="216024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5076056" y="1556792"/>
            <a:ext cx="288032" cy="216024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2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variation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b="1" dirty="0" smtClean="0"/>
              <a:t>Biological variability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intrinsic to the studied organisms</a:t>
            </a:r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marL="342900" lvl="1"/>
            <a:r>
              <a:rPr lang="en-US" b="1" dirty="0" smtClean="0"/>
              <a:t>Technical variability</a:t>
            </a:r>
          </a:p>
          <a:p>
            <a:pPr marL="685800" lvl="2"/>
            <a:r>
              <a:rPr lang="en-US" dirty="0" smtClean="0"/>
              <a:t>arises from experiment</a:t>
            </a:r>
            <a:endParaRPr lang="en-US" dirty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  <a:p>
            <a:pPr marL="342900" lvl="1"/>
            <a:r>
              <a:rPr lang="en-US" b="1" dirty="0" smtClean="0"/>
              <a:t>Stochastic noise</a:t>
            </a:r>
          </a:p>
          <a:p>
            <a:pPr marL="685800" lvl="2"/>
            <a:r>
              <a:rPr lang="en-US" dirty="0" smtClean="0"/>
              <a:t>random, cannot be avoided</a:t>
            </a:r>
            <a:endParaRPr lang="en-US" dirty="0"/>
          </a:p>
        </p:txBody>
      </p:sp>
      <p:pic>
        <p:nvPicPr>
          <p:cNvPr id="4" name="Picture 2" descr="ttps://www.mpg.de/640043/zoom-1394202886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3161358" cy="158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tp://landjugend-kupferzell.de/wp-content/uploads/2014/12/PralinenMach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567107"/>
            <a:ext cx="3208857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tp://www.theintelligence.de/wp-content/uploads/2016/02/Spielen-ist-Experimentieren-mit-dem-Zufall-Abbi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7" b="15612"/>
          <a:stretch/>
        </p:blipFill>
        <p:spPr bwMode="auto">
          <a:xfrm>
            <a:off x="5724128" y="4365104"/>
            <a:ext cx="3240360" cy="16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64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between replicates (custom)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503709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Count crosslink events into binding sites</a:t>
            </a:r>
            <a:endParaRPr lang="en-US" dirty="0"/>
          </a:p>
        </p:txBody>
      </p:sp>
      <p:pic>
        <p:nvPicPr>
          <p:cNvPr id="5" name="Picture 4" descr="Figure7_repr_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04864"/>
            <a:ext cx="7992888" cy="315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6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between replicates (custom)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503709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Count crosslink events into binding sites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Dynamic threshold depending on sample depth</a:t>
            </a:r>
            <a:endParaRPr lang="en-US" dirty="0"/>
          </a:p>
        </p:txBody>
      </p:sp>
      <p:pic>
        <p:nvPicPr>
          <p:cNvPr id="4" name="Picture 3" descr="Figure7_repr_0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80"/>
            <a:ext cx="8524823" cy="27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PureCLIP</a:t>
            </a:r>
            <a:r>
              <a:rPr lang="en-US" dirty="0" smtClean="0"/>
              <a:t> calls to binding sites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503709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Final outcome: equal-sized binding sites</a:t>
            </a:r>
            <a:endParaRPr lang="en-US" dirty="0"/>
          </a:p>
        </p:txBody>
      </p:sp>
      <p:pic>
        <p:nvPicPr>
          <p:cNvPr id="4" name="Picture 3" descr="Figure8_peakwidth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8748464" cy="35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7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Transcriptome-wide views of protein RNA interactions</a:t>
            </a:r>
          </a:p>
        </p:txBody>
      </p:sp>
      <p:pic>
        <p:nvPicPr>
          <p:cNvPr id="5" name="Picture 4" descr="CLI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7" t="-1292" r="25372" b="85037"/>
          <a:stretch>
            <a:fillRect/>
          </a:stretch>
        </p:blipFill>
        <p:spPr>
          <a:xfrm>
            <a:off x="4345226" y="1236054"/>
            <a:ext cx="3184638" cy="1023722"/>
          </a:xfrm>
          <a:prstGeom prst="rect">
            <a:avLst/>
          </a:prstGeom>
        </p:spPr>
      </p:pic>
      <p:pic>
        <p:nvPicPr>
          <p:cNvPr id="6" name="Picture 5" descr="CLIP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8" r="29706" b="52112"/>
          <a:stretch>
            <a:fillRect/>
          </a:stretch>
        </p:blipFill>
        <p:spPr>
          <a:xfrm>
            <a:off x="800411" y="908720"/>
            <a:ext cx="2634915" cy="1935997"/>
          </a:xfrm>
          <a:prstGeom prst="rect">
            <a:avLst/>
          </a:prstGeom>
        </p:spPr>
      </p:pic>
      <p:pic>
        <p:nvPicPr>
          <p:cNvPr id="7" name="Picture 6" descr="CLI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 t="20020" r="46263" b="71899"/>
          <a:stretch>
            <a:fillRect/>
          </a:stretch>
        </p:blipFill>
        <p:spPr>
          <a:xfrm rot="16200000">
            <a:off x="4014465" y="1597121"/>
            <a:ext cx="215900" cy="424085"/>
          </a:xfrm>
          <a:prstGeom prst="rect">
            <a:avLst/>
          </a:prstGeom>
        </p:spPr>
      </p:pic>
      <p:grpSp>
        <p:nvGrpSpPr>
          <p:cNvPr id="8" name="Group 21"/>
          <p:cNvGrpSpPr/>
          <p:nvPr/>
        </p:nvGrpSpPr>
        <p:grpSpPr>
          <a:xfrm>
            <a:off x="4489242" y="2031759"/>
            <a:ext cx="4043198" cy="3921001"/>
            <a:chOff x="4512520" y="2646112"/>
            <a:chExt cx="4043198" cy="3921001"/>
          </a:xfrm>
        </p:grpSpPr>
        <p:pic>
          <p:nvPicPr>
            <p:cNvPr id="9" name="Picture 8" descr="CLIP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15" t="27607" b="40597"/>
            <a:stretch>
              <a:fillRect/>
            </a:stretch>
          </p:blipFill>
          <p:spPr>
            <a:xfrm>
              <a:off x="4644271" y="4173284"/>
              <a:ext cx="3911447" cy="1668688"/>
            </a:xfrm>
            <a:prstGeom prst="rect">
              <a:avLst/>
            </a:prstGeom>
          </p:spPr>
        </p:pic>
        <p:pic>
          <p:nvPicPr>
            <p:cNvPr id="10" name="Picture 9" descr="CLIP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7" t="20020" r="46263" b="71899"/>
            <a:stretch>
              <a:fillRect/>
            </a:stretch>
          </p:blipFill>
          <p:spPr>
            <a:xfrm>
              <a:off x="5874175" y="3695979"/>
              <a:ext cx="215900" cy="424085"/>
            </a:xfrm>
            <a:prstGeom prst="rect">
              <a:avLst/>
            </a:prstGeom>
          </p:spPr>
        </p:pic>
        <p:grpSp>
          <p:nvGrpSpPr>
            <p:cNvPr id="11" name="Group 17"/>
            <p:cNvGrpSpPr/>
            <p:nvPr/>
          </p:nvGrpSpPr>
          <p:grpSpPr>
            <a:xfrm>
              <a:off x="4512520" y="3121025"/>
              <a:ext cx="3142406" cy="504825"/>
              <a:chOff x="1794719" y="3578225"/>
              <a:chExt cx="3142406" cy="504825"/>
            </a:xfrm>
          </p:grpSpPr>
          <p:pic>
            <p:nvPicPr>
              <p:cNvPr id="14" name="Picture 13" descr="CLIP2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78" t="13312" b="80516"/>
              <a:stretch>
                <a:fillRect/>
              </a:stretch>
            </p:blipFill>
            <p:spPr>
              <a:xfrm>
                <a:off x="2267330" y="3759200"/>
                <a:ext cx="2197185" cy="323850"/>
              </a:xfrm>
              <a:prstGeom prst="rect">
                <a:avLst/>
              </a:prstGeom>
            </p:spPr>
          </p:pic>
          <p:pic>
            <p:nvPicPr>
              <p:cNvPr id="15" name="Picture 14" descr="CLIP2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41" r="41044" b="80213"/>
              <a:stretch>
                <a:fillRect/>
              </a:stretch>
            </p:blipFill>
            <p:spPr>
              <a:xfrm>
                <a:off x="1794719" y="3578225"/>
                <a:ext cx="3142406" cy="285750"/>
              </a:xfrm>
              <a:prstGeom prst="rect">
                <a:avLst/>
              </a:prstGeom>
            </p:spPr>
          </p:pic>
        </p:grpSp>
        <p:pic>
          <p:nvPicPr>
            <p:cNvPr id="12" name="Picture 11" descr="CLIP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15" t="89410"/>
            <a:stretch>
              <a:fillRect/>
            </a:stretch>
          </p:blipFill>
          <p:spPr>
            <a:xfrm>
              <a:off x="4644271" y="6011333"/>
              <a:ext cx="3911447" cy="555780"/>
            </a:xfrm>
            <a:prstGeom prst="rect">
              <a:avLst/>
            </a:prstGeom>
          </p:spPr>
        </p:pic>
        <p:pic>
          <p:nvPicPr>
            <p:cNvPr id="13" name="Picture 12" descr="CLIP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7" t="20020" r="46263" b="71899"/>
            <a:stretch>
              <a:fillRect/>
            </a:stretch>
          </p:blipFill>
          <p:spPr>
            <a:xfrm>
              <a:off x="5874175" y="2646112"/>
              <a:ext cx="215900" cy="424085"/>
            </a:xfrm>
            <a:prstGeom prst="rect">
              <a:avLst/>
            </a:prstGeom>
          </p:spPr>
        </p:pic>
      </p:grpSp>
      <p:sp>
        <p:nvSpPr>
          <p:cNvPr id="17" name="Text Placeholder 4"/>
          <p:cNvSpPr txBox="1">
            <a:spLocks/>
          </p:cNvSpPr>
          <p:nvPr/>
        </p:nvSpPr>
        <p:spPr>
          <a:xfrm>
            <a:off x="2051720" y="6342830"/>
            <a:ext cx="5040560" cy="51517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König, Zarnack et al, Nat </a:t>
            </a: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Mol</a:t>
            </a:r>
            <a:r>
              <a:rPr lang="en-US" dirty="0" smtClean="0"/>
              <a:t> </a:t>
            </a:r>
            <a:r>
              <a:rPr lang="en-US" dirty="0" err="1" smtClean="0"/>
              <a:t>Biol</a:t>
            </a:r>
            <a:r>
              <a:rPr lang="en-US" dirty="0" smtClean="0"/>
              <a:t>, </a:t>
            </a:r>
            <a:r>
              <a:rPr lang="en-US" dirty="0"/>
              <a:t>2010</a:t>
            </a:r>
          </a:p>
          <a:p>
            <a:endParaRPr lang="en-US" dirty="0"/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0" y="3501008"/>
            <a:ext cx="4032448" cy="51517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iCLIP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 individual-nucleotide resolution UV crosslinking &amp; immunoprecipitation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8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837406"/>
            <a:ext cx="8280400" cy="4895850"/>
          </a:xfrm>
        </p:spPr>
        <p:txBody>
          <a:bodyPr/>
          <a:lstStyle/>
          <a:p>
            <a:r>
              <a:rPr lang="en-US" b="1" dirty="0" smtClean="0"/>
              <a:t>Step 1: </a:t>
            </a:r>
            <a:r>
              <a:rPr lang="en-US" dirty="0" smtClean="0"/>
              <a:t>From iCLIP reads to </a:t>
            </a:r>
            <a:r>
              <a:rPr lang="en-US" b="1" dirty="0" smtClean="0"/>
              <a:t>crosslink profiles</a:t>
            </a:r>
            <a:endParaRPr lang="en-US" b="1" dirty="0"/>
          </a:p>
          <a:p>
            <a:pPr lvl="1"/>
            <a:r>
              <a:rPr lang="en-US" dirty="0" smtClean="0"/>
              <a:t>QC &amp; filtering</a:t>
            </a:r>
          </a:p>
          <a:p>
            <a:pPr lvl="1"/>
            <a:r>
              <a:rPr lang="en-US" dirty="0" smtClean="0"/>
              <a:t>Genomic mapping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uplicate removal</a:t>
            </a:r>
          </a:p>
          <a:p>
            <a:pPr lvl="1"/>
            <a:endParaRPr lang="en-US" dirty="0"/>
          </a:p>
          <a:p>
            <a:pPr marL="1588" lvl="1" indent="0">
              <a:buNone/>
            </a:pPr>
            <a:r>
              <a:rPr lang="en-US" b="1" dirty="0" smtClean="0"/>
              <a:t>Step 2: </a:t>
            </a:r>
            <a:r>
              <a:rPr lang="en-US" dirty="0" smtClean="0"/>
              <a:t>From crosslink events to </a:t>
            </a:r>
            <a:r>
              <a:rPr lang="en-US" b="1" dirty="0" smtClean="0"/>
              <a:t>binding sites</a:t>
            </a:r>
            <a:endParaRPr lang="en-US" b="1" dirty="0"/>
          </a:p>
          <a:p>
            <a:pPr marL="801688" lvl="2" indent="-342900">
              <a:buFont typeface="Wingdings" charset="2"/>
              <a:buChar char="Ø"/>
            </a:pPr>
            <a:r>
              <a:rPr lang="en-US" dirty="0" smtClean="0"/>
              <a:t>Peak calling</a:t>
            </a:r>
          </a:p>
          <a:p>
            <a:pPr marL="458788" lvl="2" indent="0">
              <a:buNone/>
            </a:pPr>
            <a:endParaRPr lang="en-US" dirty="0"/>
          </a:p>
          <a:p>
            <a:pPr marL="3175" lvl="2" indent="0">
              <a:buNone/>
            </a:pPr>
            <a:r>
              <a:rPr lang="en-US" b="1" dirty="0" smtClean="0"/>
              <a:t>Step 3: </a:t>
            </a:r>
            <a:r>
              <a:rPr lang="en-US" dirty="0" smtClean="0"/>
              <a:t>Examples for </a:t>
            </a:r>
            <a:r>
              <a:rPr lang="en-US" b="1" dirty="0" smtClean="0"/>
              <a:t>downstream analyses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Assignment to transcript regions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Motif enrichment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Positional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340768"/>
            <a:ext cx="1158776" cy="1158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918296"/>
            <a:ext cx="1158776" cy="11587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536" y="4437112"/>
            <a:ext cx="6768752" cy="165618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544" y="908720"/>
            <a:ext cx="7632848" cy="165618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9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837406"/>
            <a:ext cx="8280400" cy="4895850"/>
          </a:xfrm>
        </p:spPr>
        <p:txBody>
          <a:bodyPr/>
          <a:lstStyle/>
          <a:p>
            <a:r>
              <a:rPr lang="en-US" b="1" dirty="0" smtClean="0"/>
              <a:t>Step 1: </a:t>
            </a:r>
            <a:r>
              <a:rPr lang="en-US" dirty="0" smtClean="0"/>
              <a:t>From iCLIP reads to </a:t>
            </a:r>
            <a:r>
              <a:rPr lang="en-US" b="1" dirty="0" smtClean="0"/>
              <a:t>crosslink profiles</a:t>
            </a:r>
            <a:endParaRPr lang="en-US" b="1" dirty="0"/>
          </a:p>
          <a:p>
            <a:pPr lvl="1"/>
            <a:r>
              <a:rPr lang="en-US" dirty="0" smtClean="0"/>
              <a:t>QC &amp; filtering</a:t>
            </a:r>
          </a:p>
          <a:p>
            <a:pPr lvl="1"/>
            <a:r>
              <a:rPr lang="en-US" dirty="0" smtClean="0"/>
              <a:t>Genomic mapping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uplicate removal</a:t>
            </a:r>
          </a:p>
          <a:p>
            <a:pPr lvl="1"/>
            <a:endParaRPr lang="en-US" dirty="0"/>
          </a:p>
          <a:p>
            <a:pPr marL="1588" lvl="1" indent="0">
              <a:buNone/>
            </a:pPr>
            <a:r>
              <a:rPr lang="en-US" b="1" dirty="0" smtClean="0"/>
              <a:t>Step 2: </a:t>
            </a:r>
            <a:r>
              <a:rPr lang="en-US" dirty="0" smtClean="0"/>
              <a:t>From crosslink events to </a:t>
            </a:r>
            <a:r>
              <a:rPr lang="en-US" b="1" dirty="0" smtClean="0"/>
              <a:t>binding sites</a:t>
            </a:r>
            <a:endParaRPr lang="en-US" b="1" dirty="0"/>
          </a:p>
          <a:p>
            <a:pPr marL="801688" lvl="2" indent="-342900">
              <a:buFont typeface="Wingdings" charset="2"/>
              <a:buChar char="Ø"/>
            </a:pPr>
            <a:r>
              <a:rPr lang="en-US" dirty="0" smtClean="0"/>
              <a:t>Peak calling</a:t>
            </a:r>
          </a:p>
          <a:p>
            <a:pPr marL="458788" lvl="2" indent="0">
              <a:buNone/>
            </a:pPr>
            <a:endParaRPr lang="en-US" dirty="0"/>
          </a:p>
          <a:p>
            <a:pPr marL="3175" lvl="2" indent="0">
              <a:buNone/>
            </a:pPr>
            <a:r>
              <a:rPr lang="en-US" b="1" dirty="0" smtClean="0"/>
              <a:t>Step 3: </a:t>
            </a:r>
            <a:r>
              <a:rPr lang="en-US" dirty="0" smtClean="0"/>
              <a:t>Examples for </a:t>
            </a:r>
            <a:r>
              <a:rPr lang="en-US" b="1" dirty="0" smtClean="0"/>
              <a:t>downstream analyses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Assignment to transcript regions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Motif enrichment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Positional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340768"/>
            <a:ext cx="1158776" cy="1158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918296"/>
            <a:ext cx="1158776" cy="11587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7544" y="908720"/>
            <a:ext cx="7632848" cy="316835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7544" y="4293096"/>
            <a:ext cx="6768752" cy="1872208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to genes and transcript regions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Choice of different annotation files (</a:t>
            </a:r>
            <a:r>
              <a:rPr lang="en-US" dirty="0" err="1" smtClean="0"/>
              <a:t>RefSeq</a:t>
            </a:r>
            <a:r>
              <a:rPr lang="en-US" dirty="0" smtClean="0"/>
              <a:t>, GENCODE, UCSC)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Strategies to resolve overlapping annotations (filter annotation, prior knowledge, hierarchy)</a:t>
            </a:r>
            <a:endParaRPr lang="en-US" dirty="0"/>
          </a:p>
        </p:txBody>
      </p:sp>
      <p:pic>
        <p:nvPicPr>
          <p:cNvPr id="4" name="Picture 3" descr="Figure13_tx_regions_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92896"/>
            <a:ext cx="7524328" cy="31953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5896" y="2321496"/>
            <a:ext cx="5040560" cy="3699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4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RBP binding profiles (</a:t>
            </a:r>
            <a:r>
              <a:rPr lang="en-US" dirty="0" err="1" smtClean="0"/>
              <a:t>RNAmap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1007765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Meta-profile = alignment of regions on landmark site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Sum of crosslink events over aligned regions</a:t>
            </a:r>
            <a:endParaRPr lang="en-US" dirty="0"/>
          </a:p>
        </p:txBody>
      </p:sp>
      <p:pic>
        <p:nvPicPr>
          <p:cNvPr id="4" name="Picture 3" descr="Schwich_Figure_2_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20888"/>
            <a:ext cx="538138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RBP binding profiles (</a:t>
            </a:r>
            <a:r>
              <a:rPr lang="en-US" dirty="0" err="1" smtClean="0"/>
              <a:t>RNAmap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8280400" cy="1007765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Meta-profile = alignment of regions on landmark site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Sum of crosslink events over aligned regions</a:t>
            </a:r>
            <a:endParaRPr lang="en-US" dirty="0"/>
          </a:p>
        </p:txBody>
      </p:sp>
      <p:pic>
        <p:nvPicPr>
          <p:cNvPr id="5" name="Picture 4" descr="Figure_3_Alvel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76872"/>
            <a:ext cx="7452320" cy="351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RBP binding profiles (</a:t>
            </a:r>
            <a:r>
              <a:rPr lang="en-US" dirty="0" err="1"/>
              <a:t>RNAmap</a:t>
            </a:r>
            <a:r>
              <a:rPr lang="en-US" dirty="0"/>
              <a:t>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6264498" cy="489585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BUT: metaprofiles can conceal binding patterns</a:t>
            </a:r>
          </a:p>
          <a:p>
            <a:pPr>
              <a:buFont typeface="Wingdings" charset="2"/>
              <a:buChar char="Ø"/>
            </a:pPr>
            <a:r>
              <a:rPr lang="en-US" dirty="0" err="1" smtClean="0"/>
              <a:t>Heatmap</a:t>
            </a:r>
            <a:r>
              <a:rPr lang="en-US" dirty="0" smtClean="0"/>
              <a:t> representation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 descr="Hildebrandt_Fig2_06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908720"/>
            <a:ext cx="2956737" cy="5229200"/>
          </a:xfrm>
          <a:prstGeom prst="rect">
            <a:avLst/>
          </a:prstGeom>
        </p:spPr>
      </p:pic>
      <p:pic>
        <p:nvPicPr>
          <p:cNvPr id="9" name="Picture 8" descr="Hildebrandt_Fig2_066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47"/>
          <a:stretch/>
        </p:blipFill>
        <p:spPr>
          <a:xfrm>
            <a:off x="1547664" y="2780928"/>
            <a:ext cx="3048000" cy="23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RBP binding profiles (</a:t>
            </a:r>
            <a:r>
              <a:rPr lang="en-US" dirty="0" err="1"/>
              <a:t>RNAmap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908720"/>
            <a:ext cx="5967784" cy="51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1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Graphical </a:t>
            </a:r>
            <a:r>
              <a:rPr lang="en-US" dirty="0"/>
              <a:t>representation of multiple sequence alignments</a:t>
            </a:r>
          </a:p>
          <a:p>
            <a:pPr>
              <a:buFont typeface="Wingdings" charset="2"/>
              <a:buChar char="Ø"/>
            </a:pPr>
            <a:r>
              <a:rPr lang="en-US" dirty="0"/>
              <a:t>Richer representation than e.g. a consensus sequence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Height </a:t>
            </a:r>
            <a:r>
              <a:rPr lang="en-US" dirty="0"/>
              <a:t>of each symbol reflects positional frequency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4080" y="6478400"/>
            <a:ext cx="2798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EMBO Practical Course on iCLIP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 descr="web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80928"/>
            <a:ext cx="6197680" cy="21610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79274" y="6478400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31.03.2017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composition at binding sites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23728" y="4941168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Weblogos</a:t>
            </a:r>
            <a:r>
              <a:rPr lang="en-US" dirty="0"/>
              <a:t>: http://</a:t>
            </a:r>
            <a:r>
              <a:rPr lang="en-US" dirty="0" err="1"/>
              <a:t>weblogo.berkeley.edu</a:t>
            </a:r>
            <a:r>
              <a:rPr lang="en-US" dirty="0"/>
              <a:t>/</a:t>
            </a:r>
            <a:r>
              <a:rPr lang="en-US" dirty="0" err="1"/>
              <a:t>logo.cgi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69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5328394" cy="4895850"/>
          </a:xfrm>
        </p:spPr>
        <p:txBody>
          <a:bodyPr/>
          <a:lstStyle/>
          <a:p>
            <a:r>
              <a:rPr lang="en-US" dirty="0" smtClean="0"/>
              <a:t>MEME /DREME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Motif enrichment over background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One or more occurrences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For RNA: Search given strand only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Position weight matrix (PWM) or position-specific scoring matrix (PSSM)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Motif enrichment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2" y="4157193"/>
            <a:ext cx="3035802" cy="1896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515" y="4157194"/>
            <a:ext cx="4568831" cy="18961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22930" y="4011446"/>
            <a:ext cx="2259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 smtClean="0"/>
              <a:t>Human splice sites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1052736"/>
            <a:ext cx="3168352" cy="21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5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composition around binding sites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981075"/>
            <a:ext cx="4392290" cy="57571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 profiles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Positional enrichment of binding motifs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6793" y="2282748"/>
            <a:ext cx="4380600" cy="2589967"/>
            <a:chOff x="374453" y="2495183"/>
            <a:chExt cx="4255230" cy="2515844"/>
          </a:xfrm>
        </p:grpSpPr>
        <p:pic>
          <p:nvPicPr>
            <p:cNvPr id="5" name="Picture 4" descr="mouse_reduced_heatmap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53" y="2495183"/>
              <a:ext cx="4255230" cy="25158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1677" y="4601208"/>
              <a:ext cx="27495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Position relative to binding site [</a:t>
              </a:r>
              <a:r>
                <a:rPr lang="en-US" sz="1400" dirty="0" err="1" smtClean="0"/>
                <a:t>nt</a:t>
              </a:r>
              <a:r>
                <a:rPr lang="en-US" sz="1400" dirty="0" smtClean="0"/>
                <a:t>]</a:t>
              </a:r>
              <a:endParaRPr lang="en-US" sz="1400" dirty="0"/>
            </a:p>
          </p:txBody>
        </p:sp>
      </p:grpSp>
      <p:pic>
        <p:nvPicPr>
          <p:cNvPr id="8" name="Picture 7" descr="profil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90" y="1566912"/>
            <a:ext cx="2313547" cy="459839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269030" y="2343607"/>
            <a:ext cx="67703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69030" y="2728176"/>
            <a:ext cx="677039" cy="85885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69030" y="2889500"/>
            <a:ext cx="677039" cy="18783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8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Transcriptome-wide RBP binding patterns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Crosslink profiles show protein-RNA interaction sites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Reflects a mixture of specific binding and background associations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4" name="Gruppieren 9"/>
          <p:cNvGrpSpPr/>
          <p:nvPr/>
        </p:nvGrpSpPr>
        <p:grpSpPr>
          <a:xfrm>
            <a:off x="-30669" y="2457727"/>
            <a:ext cx="8622339" cy="1979385"/>
            <a:chOff x="0" y="3177807"/>
            <a:chExt cx="8622339" cy="1979385"/>
          </a:xfrm>
        </p:grpSpPr>
        <p:pic>
          <p:nvPicPr>
            <p:cNvPr id="5" name="Grafik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967"/>
            <a:stretch/>
          </p:blipFill>
          <p:spPr>
            <a:xfrm>
              <a:off x="251520" y="3429000"/>
              <a:ext cx="8370819" cy="1728192"/>
            </a:xfrm>
            <a:prstGeom prst="rect">
              <a:avLst/>
            </a:prstGeom>
          </p:spPr>
        </p:pic>
        <p:sp>
          <p:nvSpPr>
            <p:cNvPr id="6" name="Rechteck 8"/>
            <p:cNvSpPr/>
            <p:nvPr/>
          </p:nvSpPr>
          <p:spPr>
            <a:xfrm>
              <a:off x="0" y="3177807"/>
              <a:ext cx="1080120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774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mr-IN" dirty="0" smtClean="0"/>
              <a:t>–</a:t>
            </a:r>
            <a:r>
              <a:rPr lang="en-US" dirty="0" smtClean="0"/>
              <a:t> CLIP data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3600"/>
              </a:spcAft>
              <a:buFont typeface="Wingdings" charset="2"/>
              <a:buChar char="Ø"/>
            </a:pPr>
            <a:r>
              <a:rPr lang="en-US" dirty="0" smtClean="0"/>
              <a:t>CLIP-seq offers transcriptome-wide maps</a:t>
            </a:r>
          </a:p>
          <a:p>
            <a:pPr>
              <a:spcAft>
                <a:spcPts val="3600"/>
              </a:spcAft>
              <a:buFont typeface="Wingdings" charset="2"/>
              <a:buChar char="Ø"/>
            </a:pPr>
            <a:r>
              <a:rPr lang="en-US" dirty="0" smtClean="0"/>
              <a:t>Challenge to extract binding sites from the crosslink profiles</a:t>
            </a:r>
          </a:p>
          <a:p>
            <a:pPr>
              <a:spcAft>
                <a:spcPts val="3600"/>
              </a:spcAft>
              <a:buFont typeface="Wingdings" charset="2"/>
              <a:buChar char="Ø"/>
            </a:pPr>
            <a:r>
              <a:rPr lang="en-US" dirty="0" smtClean="0"/>
              <a:t>Every RBP is different</a:t>
            </a:r>
          </a:p>
          <a:p>
            <a:pPr>
              <a:spcAft>
                <a:spcPts val="1800"/>
              </a:spcAft>
              <a:buFont typeface="Wingdings" charset="2"/>
              <a:buChar char="Ø"/>
            </a:pPr>
            <a:r>
              <a:rPr lang="en-US" dirty="0" smtClean="0"/>
              <a:t>Integration with orthogonal data allows to identify functional relationships</a:t>
            </a:r>
          </a:p>
          <a:p>
            <a:pPr>
              <a:spcAft>
                <a:spcPts val="1800"/>
              </a:spcAft>
              <a:buFont typeface="Wingdings" charset="2"/>
              <a:buChar char="Ø"/>
            </a:pPr>
            <a:r>
              <a:rPr lang="en-US" dirty="0" err="1" smtClean="0"/>
              <a:t>eCLIP</a:t>
            </a:r>
            <a:r>
              <a:rPr lang="en-US" dirty="0" smtClean="0"/>
              <a:t> opens the opportunity to look at dozens of RBPs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43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</a:t>
            </a:r>
            <a:r>
              <a:rPr lang="en-US" dirty="0" err="1" smtClean="0"/>
              <a:t>flavours</a:t>
            </a:r>
            <a:r>
              <a:rPr lang="en-US" dirty="0" smtClean="0"/>
              <a:t> of CLIP: iCLIP2 &amp; </a:t>
            </a:r>
            <a:r>
              <a:rPr lang="en-US" dirty="0" err="1" smtClean="0"/>
              <a:t>eCLIP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43608" y="908720"/>
            <a:ext cx="6417632" cy="5185536"/>
            <a:chOff x="1259632" y="908720"/>
            <a:chExt cx="6417632" cy="5185536"/>
          </a:xfrm>
        </p:grpSpPr>
        <p:pic>
          <p:nvPicPr>
            <p:cNvPr id="4" name="Picture 3" descr="Fig_01_Method_0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6"/>
            <a:stretch/>
          </p:blipFill>
          <p:spPr>
            <a:xfrm>
              <a:off x="1403648" y="908720"/>
              <a:ext cx="6273616" cy="518553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259632" y="980728"/>
              <a:ext cx="504056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Buchbender</a:t>
            </a:r>
            <a:r>
              <a:rPr lang="en-US" sz="2000" dirty="0" smtClean="0"/>
              <a:t> et al, 2020, Methods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9014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eCLIP</a:t>
            </a:r>
            <a:r>
              <a:rPr lang="en-US" dirty="0" smtClean="0"/>
              <a:t> data in ENCODE 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64088" y="1728192"/>
            <a:ext cx="3312368" cy="575717"/>
          </a:xfrm>
        </p:spPr>
        <p:txBody>
          <a:bodyPr/>
          <a:lstStyle/>
          <a:p>
            <a:pPr algn="ctr">
              <a:lnSpc>
                <a:spcPct val="70000"/>
              </a:lnSpc>
            </a:pPr>
            <a:r>
              <a:rPr lang="en-US" b="1" dirty="0" smtClean="0"/>
              <a:t>223 </a:t>
            </a:r>
            <a:r>
              <a:rPr lang="en-US" b="1" dirty="0" err="1" smtClean="0"/>
              <a:t>eCLIP</a:t>
            </a:r>
            <a:r>
              <a:rPr lang="en-US" b="1" dirty="0" smtClean="0"/>
              <a:t> data sets</a:t>
            </a:r>
          </a:p>
          <a:p>
            <a:pPr algn="ctr">
              <a:lnSpc>
                <a:spcPct val="70000"/>
              </a:lnSpc>
            </a:pPr>
            <a:r>
              <a:rPr lang="en-US" dirty="0" smtClean="0"/>
              <a:t>for 150 RBPs</a:t>
            </a:r>
          </a:p>
          <a:p>
            <a:pPr algn="ctr">
              <a:lnSpc>
                <a:spcPct val="70000"/>
              </a:lnSpc>
            </a:pPr>
            <a:r>
              <a:rPr lang="en-US" dirty="0" smtClean="0"/>
              <a:t>in 2 cell 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9" y="1440160"/>
            <a:ext cx="4887961" cy="4221088"/>
          </a:xfrm>
          <a:prstGeom prst="rect">
            <a:avLst/>
          </a:prstGeo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5508104" y="2880320"/>
            <a:ext cx="3456384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Van </a:t>
            </a:r>
            <a:r>
              <a:rPr lang="en-US" dirty="0" err="1" smtClean="0"/>
              <a:t>Nostrand</a:t>
            </a:r>
            <a:r>
              <a:rPr lang="en-US" dirty="0" smtClean="0"/>
              <a:t> et al, Nature,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1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iCLIP data analysis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837406"/>
            <a:ext cx="8280400" cy="4895850"/>
          </a:xfrm>
        </p:spPr>
        <p:txBody>
          <a:bodyPr/>
          <a:lstStyle/>
          <a:p>
            <a:r>
              <a:rPr lang="en-US" b="1" dirty="0" smtClean="0"/>
              <a:t>Step 1: </a:t>
            </a:r>
            <a:r>
              <a:rPr lang="en-US" dirty="0" smtClean="0"/>
              <a:t>From iCLIP reads to </a:t>
            </a:r>
            <a:r>
              <a:rPr lang="en-US" b="1" dirty="0" smtClean="0"/>
              <a:t>crosslink profiles</a:t>
            </a:r>
            <a:endParaRPr lang="en-US" b="1" dirty="0"/>
          </a:p>
          <a:p>
            <a:pPr lvl="1"/>
            <a:r>
              <a:rPr lang="en-US" dirty="0" smtClean="0"/>
              <a:t>QC &amp; filtering</a:t>
            </a:r>
          </a:p>
          <a:p>
            <a:pPr lvl="1"/>
            <a:r>
              <a:rPr lang="en-US" dirty="0" smtClean="0"/>
              <a:t>Genomic mapping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uplicate removal</a:t>
            </a:r>
          </a:p>
          <a:p>
            <a:pPr lvl="1"/>
            <a:endParaRPr lang="en-US" dirty="0"/>
          </a:p>
          <a:p>
            <a:pPr marL="1588" lvl="1" indent="0">
              <a:buNone/>
            </a:pPr>
            <a:r>
              <a:rPr lang="en-US" b="1" dirty="0" smtClean="0"/>
              <a:t>Step 2: </a:t>
            </a:r>
            <a:r>
              <a:rPr lang="en-US" dirty="0" smtClean="0"/>
              <a:t>From crosslink events to </a:t>
            </a:r>
            <a:r>
              <a:rPr lang="en-US" b="1" dirty="0" smtClean="0"/>
              <a:t>binding sites</a:t>
            </a:r>
            <a:endParaRPr lang="en-US" b="1" dirty="0"/>
          </a:p>
          <a:p>
            <a:pPr marL="801688" lvl="2" indent="-342900">
              <a:buFont typeface="Wingdings" charset="2"/>
              <a:buChar char="Ø"/>
            </a:pPr>
            <a:r>
              <a:rPr lang="en-US" dirty="0" smtClean="0"/>
              <a:t>Peak calling</a:t>
            </a:r>
          </a:p>
          <a:p>
            <a:pPr marL="458788" lvl="2" indent="0">
              <a:buNone/>
            </a:pPr>
            <a:endParaRPr lang="en-US" dirty="0"/>
          </a:p>
          <a:p>
            <a:pPr marL="3175" lvl="2" indent="0">
              <a:buNone/>
            </a:pPr>
            <a:r>
              <a:rPr lang="en-US" b="1" dirty="0" smtClean="0"/>
              <a:t>Step 3: </a:t>
            </a:r>
            <a:r>
              <a:rPr lang="en-US" dirty="0" smtClean="0"/>
              <a:t>Examples for </a:t>
            </a:r>
            <a:r>
              <a:rPr lang="en-US" b="1" dirty="0" smtClean="0"/>
              <a:t>downstream analyses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Assignment to transcript regions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Motif enrichment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Positional maps</a:t>
            </a:r>
          </a:p>
        </p:txBody>
      </p:sp>
    </p:spTree>
    <p:extLst>
      <p:ext uri="{BB962C8B-B14F-4D97-AF65-F5344CB8AC3E}">
        <p14:creationId xmlns:p14="http://schemas.microsoft.com/office/powerpoint/2010/main" val="110174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837406"/>
            <a:ext cx="8280400" cy="4895850"/>
          </a:xfrm>
        </p:spPr>
        <p:txBody>
          <a:bodyPr/>
          <a:lstStyle/>
          <a:p>
            <a:r>
              <a:rPr lang="en-US" b="1" dirty="0" smtClean="0"/>
              <a:t>Step 1: </a:t>
            </a:r>
            <a:r>
              <a:rPr lang="en-US" dirty="0" smtClean="0"/>
              <a:t>From iCLIP reads to </a:t>
            </a:r>
            <a:r>
              <a:rPr lang="en-US" b="1" dirty="0" smtClean="0"/>
              <a:t>crosslink profiles</a:t>
            </a:r>
            <a:endParaRPr lang="en-US" b="1" dirty="0"/>
          </a:p>
          <a:p>
            <a:pPr lvl="1"/>
            <a:r>
              <a:rPr lang="en-US" dirty="0" smtClean="0"/>
              <a:t>QC &amp; filtering</a:t>
            </a:r>
          </a:p>
          <a:p>
            <a:pPr lvl="1"/>
            <a:r>
              <a:rPr lang="en-US" dirty="0" smtClean="0"/>
              <a:t>Genomic mapping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uplicate removal</a:t>
            </a:r>
          </a:p>
          <a:p>
            <a:pPr lvl="1"/>
            <a:endParaRPr lang="en-US" dirty="0"/>
          </a:p>
          <a:p>
            <a:pPr marL="1588" lvl="1" indent="0">
              <a:buNone/>
            </a:pPr>
            <a:r>
              <a:rPr lang="en-US" b="1" dirty="0" smtClean="0"/>
              <a:t>Step 2: </a:t>
            </a:r>
            <a:r>
              <a:rPr lang="en-US" dirty="0" smtClean="0"/>
              <a:t>From crosslink events to </a:t>
            </a:r>
            <a:r>
              <a:rPr lang="en-US" b="1" dirty="0" smtClean="0"/>
              <a:t>binding sites</a:t>
            </a:r>
            <a:endParaRPr lang="en-US" b="1" dirty="0"/>
          </a:p>
          <a:p>
            <a:pPr marL="801688" lvl="2" indent="-342900">
              <a:buFont typeface="Wingdings" charset="2"/>
              <a:buChar char="Ø"/>
            </a:pPr>
            <a:r>
              <a:rPr lang="en-US" dirty="0" smtClean="0"/>
              <a:t>Peak calling</a:t>
            </a:r>
          </a:p>
          <a:p>
            <a:pPr marL="458788" lvl="2" indent="0">
              <a:buNone/>
            </a:pPr>
            <a:endParaRPr lang="en-US" dirty="0"/>
          </a:p>
          <a:p>
            <a:pPr marL="3175" lvl="2" indent="0">
              <a:buNone/>
            </a:pPr>
            <a:r>
              <a:rPr lang="en-US" b="1" dirty="0" smtClean="0"/>
              <a:t>Step 3: </a:t>
            </a:r>
            <a:r>
              <a:rPr lang="en-US" dirty="0" smtClean="0"/>
              <a:t>Examples for </a:t>
            </a:r>
            <a:r>
              <a:rPr lang="en-US" b="1" dirty="0" smtClean="0"/>
              <a:t>downstream analyses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Assignment to transcript regions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Motif enrichment</a:t>
            </a:r>
          </a:p>
          <a:p>
            <a:pPr marL="803275" lvl="3" indent="-342900">
              <a:buFont typeface="Wingdings" charset="2"/>
              <a:buChar char="Ø"/>
            </a:pPr>
            <a:r>
              <a:rPr lang="en-US" dirty="0" smtClean="0"/>
              <a:t>Positional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2924944"/>
            <a:ext cx="6768752" cy="316835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836712"/>
            <a:ext cx="6768752" cy="1872208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4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2736"/>
            <a:ext cx="8423751" cy="4392488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2627784" y="6309320"/>
            <a:ext cx="4320480" cy="43204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Busch et al, 2020, Methods </a:t>
            </a:r>
            <a:r>
              <a:rPr lang="hr-HR" sz="2000" dirty="0" smtClean="0"/>
              <a:t>178: 49-62.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495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EF95431DBAC419315DEADFCEED7AB" ma:contentTypeVersion="0" ma:contentTypeDescription="Create a new document." ma:contentTypeScope="" ma:versionID="d067d4ecec5a4e463d5868e6973c96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72C74-C68B-4729-BE87-386CB034A9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CC1416-EB98-4122-B19E-19273FBB826F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C498EA4-29E6-413D-AC0F-1B83730663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12291</TotalTime>
  <Words>2239</Words>
  <Application>Microsoft Macintosh PowerPoint</Application>
  <PresentationFormat>On-screen Show (4:3)</PresentationFormat>
  <Paragraphs>328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Larissa-Design</vt:lpstr>
      <vt:lpstr>PowerPoint Presentation</vt:lpstr>
      <vt:lpstr>PowerPoint Presentation</vt:lpstr>
      <vt:lpstr>Transcriptome-wide views of protein RNA interactions</vt:lpstr>
      <vt:lpstr>Transcriptome-wide RBP binding patterns</vt:lpstr>
      <vt:lpstr>Different flavours of CLIP: iCLIP2 &amp; eCLIP</vt:lpstr>
      <vt:lpstr>eCLIP data in ENCODE 3</vt:lpstr>
      <vt:lpstr>The iCLIP data analysis workflow</vt:lpstr>
      <vt:lpstr>Data analysis workflow</vt:lpstr>
      <vt:lpstr>Data analysis workflow</vt:lpstr>
      <vt:lpstr>Data analysis workflow</vt:lpstr>
      <vt:lpstr>iCLIP read structure</vt:lpstr>
      <vt:lpstr>General quality control (FastQC)</vt:lpstr>
      <vt:lpstr>Adapter trimming &amp; demultiplexing (Flexbar)</vt:lpstr>
      <vt:lpstr>Adapter trimming &amp; demultiplexing (Flexbar)</vt:lpstr>
      <vt:lpstr>Adapter trimming &amp; demultiplexing (Flexbar)</vt:lpstr>
      <vt:lpstr>Genomic mapping (STAR)</vt:lpstr>
      <vt:lpstr>Genomic mapping (STAR)</vt:lpstr>
      <vt:lpstr>Removal of PCR duplicates (UMItools)</vt:lpstr>
      <vt:lpstr>Removal of PCR duplicates (UMItools)</vt:lpstr>
      <vt:lpstr>Data visualisation (IGV)</vt:lpstr>
      <vt:lpstr>Our workflow</vt:lpstr>
      <vt:lpstr>Our workflow</vt:lpstr>
      <vt:lpstr>Correction for transcript abundance</vt:lpstr>
      <vt:lpstr>Peak calling (PureCLIP)</vt:lpstr>
      <vt:lpstr>Merging the input data</vt:lpstr>
      <vt:lpstr>Sources of variation</vt:lpstr>
      <vt:lpstr>Reproducibility between replicates (custom)</vt:lpstr>
      <vt:lpstr>Reproducibility between replicates (custom)</vt:lpstr>
      <vt:lpstr>From PureCLIP calls to binding sites</vt:lpstr>
      <vt:lpstr>Our workflow</vt:lpstr>
      <vt:lpstr>Our workflow</vt:lpstr>
      <vt:lpstr>Assignment to genes and transcript regions</vt:lpstr>
      <vt:lpstr>Relative RBP binding profiles (RNAmap)</vt:lpstr>
      <vt:lpstr>Relative RBP binding profiles (RNAmap)</vt:lpstr>
      <vt:lpstr>Relative RBP binding profiles (RNAmap)</vt:lpstr>
      <vt:lpstr>Relative RBP binding profiles (RNAmap)</vt:lpstr>
      <vt:lpstr>Sequence composition at binding sites</vt:lpstr>
      <vt:lpstr>Motif enrichment analysis</vt:lpstr>
      <vt:lpstr>Sequence composition around binding sites</vt:lpstr>
      <vt:lpstr>Summary – CLIP data analysis</vt:lpstr>
    </vt:vector>
  </TitlesOfParts>
  <Company>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rodneymullen</dc:creator>
  <cp:lastModifiedBy>Kathi Zarnack</cp:lastModifiedBy>
  <cp:revision>879</cp:revision>
  <dcterms:created xsi:type="dcterms:W3CDTF">2011-07-26T12:07:55Z</dcterms:created>
  <dcterms:modified xsi:type="dcterms:W3CDTF">2020-08-25T16:31:39Z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0x010100A79EF95431DBAC419315DEADFCEED7AB</vt:lpwstr>
  </property>
</Properties>
</file>